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C4F2-74D5-4527-A011-91E3C65A8B66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BBBDF-2D4E-4531-BD0D-10873F8E60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7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14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11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58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143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16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05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14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900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94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43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47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06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BBBDF-2D4E-4531-BD0D-10873F8E60F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47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3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6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6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3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87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21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66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0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35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35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01C0-0460-4866-B239-B0DB758F5205}" type="datetimeFigureOut">
              <a:rPr lang="zh-TW" altLang="en-US" smtClean="0"/>
              <a:t>2011/10/26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EECB-43C2-4A30-B222-833C4A1DD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8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ljworld.com/marketplace/lenexa/businesses/kaw-valley-heritage-alliance/videos/482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ctdCKvY1g2M" TargetMode="External"/><Relationship Id="rId5" Type="http://schemas.openxmlformats.org/officeDocument/2006/relationships/hyperlink" Target="http://vimeo.com/21588674" TargetMode="External"/><Relationship Id="rId4" Type="http://schemas.openxmlformats.org/officeDocument/2006/relationships/hyperlink" Target="http://www.youtube.com/watch?v=0uev4tSeSz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zh-TW" b="1" kern="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主題一：如何做一條會唱歌的灌溉水路？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69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  <a:cs typeface="Times New Roman"/>
              </a:rPr>
              <a:t>「音之資源」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</a:rPr>
              <a:t>(Acoustic Resource)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「聲境」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(soundscape)</a:t>
            </a: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有些聲境是人工巧妙的營造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早期的農民，建造水路時，會讓水路發出聲音，以免夜</a:t>
            </a:r>
            <a:r>
              <a:rPr lang="zh-TW" altLang="en-US" dirty="0" smtClean="0">
                <a:effectLst/>
                <a:latin typeface="Times New Roman"/>
                <a:ea typeface="標楷體"/>
                <a:cs typeface="Times New Roman"/>
              </a:rPr>
              <a:t>裡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人看不清前面的道路</a:t>
            </a:r>
            <a:r>
              <a:rPr lang="zh-TW" altLang="en-US" dirty="0" smtClean="0">
                <a:effectLst/>
                <a:latin typeface="Times New Roman"/>
                <a:ea typeface="標楷體"/>
                <a:cs typeface="Times New Roman"/>
              </a:rPr>
              <a:t>而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跌入水中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水路流水聲，反映水流速度與水深，即使人在農舍，也可以聞水聲知道灌溉量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endParaRPr lang="en-US" altLang="zh-TW" dirty="0" smtClean="0">
              <a:effectLst/>
              <a:latin typeface="Times New Roman"/>
              <a:ea typeface="標楷體"/>
            </a:endParaRPr>
          </a:p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聲音在生態的功能，稱為「音響生態學」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(acoustic ecology)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5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  <a:cs typeface="Times New Roman"/>
              </a:rPr>
              <a:t>「音之資源」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</a:rPr>
              <a:t>(Acoustic Resource)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3272" cy="1468760"/>
          </a:xfrm>
        </p:spPr>
        <p:txBody>
          <a:bodyPr/>
          <a:lstStyle/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渠路是水聲的產生器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(sound generator)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，渠道水聲給農夫灌溉管理的音訊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(sound signal)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，也是給渠邊行人貼近自然之音的分享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(sound communication)</a:t>
            </a:r>
          </a:p>
          <a:p>
            <a:endParaRPr lang="en-US" altLang="zh-TW" dirty="0" smtClean="0">
              <a:effectLst/>
              <a:latin typeface="Times New Roman"/>
              <a:ea typeface="標楷體"/>
            </a:endParaRPr>
          </a:p>
          <a:p>
            <a:endParaRPr lang="en-US" altLang="zh-TW" dirty="0" smtClean="0">
              <a:latin typeface="Times New Roman"/>
              <a:ea typeface="標楷體"/>
              <a:cs typeface="Times New Roman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7544" y="3356993"/>
            <a:ext cx="4038600" cy="2952328"/>
          </a:xfrm>
        </p:spPr>
        <p:txBody>
          <a:bodyPr/>
          <a:lstStyle/>
          <a:p>
            <a:r>
              <a:rPr lang="zh-TW" altLang="en-US" dirty="0" smtClean="0">
                <a:latin typeface="Times New Roman"/>
                <a:ea typeface="標楷體"/>
                <a:cs typeface="Times New Roman"/>
              </a:rPr>
              <a:t>以前，台灣的灌溉渠道也會唱歌，而且不同的渠道唱不同的歌。但是近代渠道的建造技術，使的渠道愈來愈像啞巴。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491880"/>
            <a:ext cx="4488160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6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49694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zh-TW" b="1" kern="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主題</a:t>
            </a:r>
            <a:r>
              <a:rPr lang="zh-TW" altLang="en-US" b="1" kern="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二</a:t>
            </a:r>
            <a:r>
              <a:rPr lang="zh-TW" altLang="zh-TW" b="1" kern="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：</a:t>
            </a:r>
            <a:r>
              <a:rPr lang="zh-TW" altLang="en-US" b="1" kern="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  <a:t>濕地給殘障人之無障礙設計</a:t>
            </a:r>
            <a:br>
              <a:rPr lang="zh-TW" altLang="en-US" b="1" kern="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  <a:cs typeface="Times New Roman"/>
              </a:rPr>
            </a:br>
            <a:endParaRPr lang="zh-TW" alt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2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b="1" kern="1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  <a:cs typeface="Times New Roman"/>
              </a:rPr>
              <a:t>主題二：濕地給殘障人之無障礙設計</a:t>
            </a:r>
            <a:r>
              <a:rPr lang="zh-TW" altLang="zh-TW" sz="2800" b="1" kern="1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/>
            </a:r>
            <a:br>
              <a:rPr lang="zh-TW" altLang="zh-TW" sz="2800" b="1" kern="100" dirty="0">
                <a:solidFill>
                  <a:schemeClr val="accent2">
                    <a:lumMod val="75000"/>
                  </a:schemeClr>
                </a:solidFill>
                <a:cs typeface="Times New Roman"/>
              </a:rPr>
            </a:br>
            <a:r>
              <a:rPr lang="en-US" altLang="zh-TW" sz="2400" b="1" kern="1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  <a:cs typeface="Times New Roman"/>
              </a:rPr>
              <a:t>Increasing opportunity for wheels in The wetlands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1.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路面細級配泥濘、不適</a:t>
            </a:r>
            <a:endParaRPr lang="zh-TW" altLang="zh-TW" kern="100" dirty="0"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2.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路面粗級配顛簸、不適</a:t>
            </a:r>
            <a:endParaRPr lang="zh-TW" altLang="zh-TW" kern="100" dirty="0"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3.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路面坡度與寬度</a:t>
            </a:r>
            <a:endParaRPr lang="zh-TW" altLang="zh-TW" kern="100" dirty="0"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4.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入口、出口無障礙</a:t>
            </a:r>
            <a:endParaRPr lang="zh-TW" altLang="zh-TW" kern="100" dirty="0"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5.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接近生態景點無障礙</a:t>
            </a:r>
            <a:endParaRPr lang="zh-TW" altLang="zh-TW" kern="100" dirty="0"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6.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導盲犬無障礙</a:t>
            </a:r>
            <a:endParaRPr lang="zh-TW" altLang="zh-TW" kern="100" dirty="0"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7.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樹蔭與休息座椅</a:t>
            </a:r>
            <a:endParaRPr lang="zh-TW" altLang="zh-TW" kern="100" dirty="0"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effectLst/>
                <a:latin typeface="Times New Roman"/>
                <a:ea typeface="標楷體"/>
                <a:cs typeface="Times New Roman"/>
              </a:rPr>
              <a:t>8. </a:t>
            </a:r>
            <a:r>
              <a:rPr lang="zh-TW" altLang="zh-TW" kern="100" dirty="0" smtClean="0">
                <a:effectLst/>
                <a:latin typeface="Times New Roman"/>
                <a:ea typeface="標楷體"/>
                <a:cs typeface="Times New Roman"/>
              </a:rPr>
              <a:t>水溝上的便橋設計</a:t>
            </a:r>
            <a:endParaRPr lang="zh-TW" altLang="zh-TW" kern="100" dirty="0">
              <a:cs typeface="Times New Roman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516216" y="55172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hlinkClick r:id="rId3"/>
              </a:rPr>
              <a:t>影片連結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90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Madeira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Levada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72816"/>
            <a:ext cx="4968552" cy="4525963"/>
          </a:xfrm>
        </p:spPr>
        <p:txBody>
          <a:bodyPr/>
          <a:lstStyle/>
          <a:p>
            <a:r>
              <a:rPr lang="en-US" altLang="zh-TW" sz="2800" dirty="0" smtClean="0">
                <a:effectLst/>
                <a:latin typeface="Times New Roman"/>
                <a:ea typeface="標楷體"/>
              </a:rPr>
              <a:t>1999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年，聯合國科教文組織</a:t>
            </a:r>
            <a:r>
              <a:rPr lang="en-US" altLang="zh-TW" sz="2800" dirty="0" smtClean="0">
                <a:effectLst/>
                <a:latin typeface="Times New Roman"/>
                <a:ea typeface="標楷體"/>
              </a:rPr>
              <a:t>(United Nation Educational Scientific and Cultural Organization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，簡稱</a:t>
            </a:r>
            <a:r>
              <a:rPr lang="en-US" altLang="zh-TW" sz="2800" dirty="0" smtClean="0">
                <a:effectLst/>
                <a:latin typeface="Times New Roman"/>
                <a:ea typeface="標楷體"/>
              </a:rPr>
              <a:t>UNESCO)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將一個位於孤懸在大西洋的小島，定為「世界遺產場址」</a:t>
            </a:r>
            <a:r>
              <a:rPr lang="en-US" altLang="zh-TW" sz="2800" dirty="0" smtClean="0">
                <a:effectLst/>
                <a:latin typeface="Times New Roman"/>
                <a:ea typeface="標楷體"/>
              </a:rPr>
              <a:t>(World Heritage Site)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385263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Madeira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Levada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77484"/>
            <a:ext cx="8507288" cy="168478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這個小島名叫馬德拉</a:t>
            </a:r>
            <a:r>
              <a:rPr lang="en-US" altLang="zh-TW" sz="2800" dirty="0" smtClean="0">
                <a:effectLst/>
                <a:latin typeface="Times New Roman"/>
                <a:ea typeface="標楷體"/>
              </a:rPr>
              <a:t>(Madeira)</a:t>
            </a:r>
            <a:r>
              <a:rPr lang="zh-TW" altLang="en-US" sz="2800" dirty="0" smtClean="0">
                <a:effectLst/>
                <a:latin typeface="Times New Roman"/>
                <a:ea typeface="標楷體"/>
              </a:rPr>
              <a:t>，上面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有一種大片月桂樹</a:t>
            </a:r>
            <a:r>
              <a:rPr lang="en-US" altLang="zh-TW" sz="2800" dirty="0" smtClean="0">
                <a:effectLst/>
                <a:latin typeface="Times New Roman"/>
                <a:ea typeface="標楷體"/>
              </a:rPr>
              <a:t>(</a:t>
            </a:r>
            <a:r>
              <a:rPr lang="en-US" altLang="zh-TW" sz="2800" dirty="0" err="1" smtClean="0">
                <a:effectLst/>
                <a:latin typeface="Times New Roman"/>
                <a:ea typeface="標楷體"/>
              </a:rPr>
              <a:t>Laurisilva</a:t>
            </a:r>
            <a:r>
              <a:rPr lang="en-US" altLang="zh-TW" sz="2800" dirty="0" smtClean="0">
                <a:effectLst/>
                <a:latin typeface="Times New Roman"/>
                <a:ea typeface="標楷體"/>
              </a:rPr>
              <a:t>)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的原始林，</a:t>
            </a:r>
            <a:r>
              <a:rPr lang="zh-TW" altLang="en-US" sz="2800" dirty="0" smtClean="0">
                <a:effectLst/>
                <a:latin typeface="Times New Roman"/>
                <a:ea typeface="標楷體"/>
                <a:cs typeface="Times New Roman"/>
              </a:rPr>
              <a:t>以及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獨特的水路──</a:t>
            </a:r>
            <a:r>
              <a:rPr lang="en-US" altLang="zh-TW" sz="2800" dirty="0" err="1" smtClean="0">
                <a:effectLst/>
                <a:latin typeface="Times New Roman"/>
                <a:ea typeface="標楷體"/>
              </a:rPr>
              <a:t>Levada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的建造</a:t>
            </a:r>
            <a:endParaRPr lang="en-US" altLang="zh-TW" sz="2800" dirty="0" smtClean="0">
              <a:effectLst/>
              <a:latin typeface="Times New Roman"/>
              <a:ea typeface="標楷體"/>
              <a:cs typeface="Times New Roman"/>
            </a:endParaRPr>
          </a:p>
          <a:p>
            <a:endParaRPr lang="en-US" altLang="zh-TW" sz="2800" dirty="0" smtClean="0">
              <a:effectLst/>
              <a:latin typeface="Times New Roman"/>
              <a:ea typeface="標楷體"/>
            </a:endParaRPr>
          </a:p>
          <a:p>
            <a:r>
              <a:rPr lang="en-US" altLang="zh-TW" sz="2800" dirty="0" err="1" smtClean="0">
                <a:effectLst/>
                <a:latin typeface="Times New Roman"/>
                <a:ea typeface="標楷體"/>
              </a:rPr>
              <a:t>Levada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是葡萄牙語，意即「引灌的水路」</a:t>
            </a:r>
            <a:endParaRPr lang="en-US" altLang="zh-TW" sz="2800" dirty="0" smtClean="0">
              <a:effectLst/>
              <a:latin typeface="Times New Roman"/>
              <a:ea typeface="標楷體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62267"/>
            <a:ext cx="2720599" cy="362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383484"/>
            <a:ext cx="5112568" cy="340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2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Madeira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Levada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223423"/>
            <a:ext cx="4968553" cy="4525963"/>
          </a:xfrm>
        </p:spPr>
        <p:txBody>
          <a:bodyPr>
            <a:normAutofit/>
          </a:bodyPr>
          <a:lstStyle/>
          <a:p>
            <a:r>
              <a:rPr lang="zh-TW" altLang="zh-TW" sz="2400" dirty="0" smtClean="0">
                <a:effectLst/>
                <a:latin typeface="Times New Roman"/>
                <a:ea typeface="標楷體"/>
                <a:cs typeface="Times New Roman"/>
              </a:rPr>
              <a:t>馬德拉</a:t>
            </a:r>
            <a:r>
              <a:rPr lang="zh-TW" altLang="en-US" sz="2400" dirty="0" smtClean="0">
                <a:effectLst/>
                <a:latin typeface="Times New Roman"/>
                <a:ea typeface="標楷體"/>
                <a:cs typeface="Times New Roman"/>
              </a:rPr>
              <a:t>島的</a:t>
            </a:r>
            <a:r>
              <a:rPr lang="zh-TW" altLang="zh-TW" sz="2400" dirty="0" smtClean="0">
                <a:effectLst/>
                <a:latin typeface="Times New Roman"/>
                <a:ea typeface="標楷體"/>
                <a:cs typeface="Times New Roman"/>
              </a:rPr>
              <a:t>面積約</a:t>
            </a:r>
            <a:r>
              <a:rPr lang="en-US" altLang="zh-TW" sz="2400" dirty="0" smtClean="0">
                <a:effectLst/>
                <a:latin typeface="Times New Roman"/>
                <a:ea typeface="標楷體"/>
              </a:rPr>
              <a:t>801</a:t>
            </a:r>
            <a:r>
              <a:rPr lang="zh-TW" altLang="zh-TW" sz="2400" dirty="0" smtClean="0">
                <a:effectLst/>
                <a:latin typeface="Times New Roman"/>
                <a:ea typeface="標楷體"/>
                <a:cs typeface="Times New Roman"/>
              </a:rPr>
              <a:t>平方公里，屬於火山島，島嶼四周懸崖峭壁，沒有海攤，外人難以登陸，過去是個無人島</a:t>
            </a:r>
            <a:endParaRPr lang="zh-TW" altLang="en-US" sz="2400" dirty="0" smtClean="0"/>
          </a:p>
          <a:p>
            <a:pPr lvl="1"/>
            <a:r>
              <a:rPr lang="zh-TW" altLang="zh-TW" sz="2000" dirty="0" smtClean="0">
                <a:effectLst/>
                <a:latin typeface="Times New Roman"/>
                <a:ea typeface="標楷體"/>
                <a:cs typeface="Times New Roman"/>
              </a:rPr>
              <a:t>羅馬軍團司令塞多留</a:t>
            </a:r>
            <a:r>
              <a:rPr lang="en-US" altLang="zh-TW" sz="2000" dirty="0" smtClean="0">
                <a:effectLst/>
                <a:latin typeface="Times New Roman"/>
                <a:ea typeface="標楷體"/>
              </a:rPr>
              <a:t>(Quintus Sertorius)</a:t>
            </a:r>
            <a:r>
              <a:rPr lang="zh-TW" altLang="zh-TW" sz="2000" dirty="0" smtClean="0">
                <a:effectLst/>
                <a:latin typeface="Times New Roman"/>
                <a:ea typeface="標楷體"/>
                <a:cs typeface="Times New Roman"/>
              </a:rPr>
              <a:t>根據北非漁民的口述，在北非摩洛哥海外</a:t>
            </a:r>
            <a:r>
              <a:rPr lang="en-US" altLang="zh-TW" sz="2000" dirty="0" smtClean="0">
                <a:effectLst/>
                <a:latin typeface="Times New Roman"/>
                <a:ea typeface="標楷體"/>
              </a:rPr>
              <a:t>2100</a:t>
            </a:r>
            <a:r>
              <a:rPr lang="zh-TW" altLang="zh-TW" sz="2000" dirty="0" smtClean="0">
                <a:effectLst/>
                <a:latin typeface="Times New Roman"/>
                <a:ea typeface="標楷體"/>
                <a:cs typeface="Times New Roman"/>
              </a:rPr>
              <a:t>公里處，有一個美麗的小島</a:t>
            </a:r>
            <a:endParaRPr lang="en-US" altLang="zh-TW" sz="2000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sz="2000" dirty="0" smtClean="0">
                <a:effectLst/>
                <a:latin typeface="Times New Roman"/>
                <a:ea typeface="標楷體"/>
                <a:cs typeface="Times New Roman"/>
              </a:rPr>
              <a:t>暴風雨時的避風處</a:t>
            </a:r>
            <a:r>
              <a:rPr lang="zh-TW" altLang="en-US" sz="2000" dirty="0" smtClean="0">
                <a:effectLst/>
                <a:latin typeface="Times New Roman"/>
                <a:ea typeface="標楷體"/>
                <a:cs typeface="Times New Roman"/>
              </a:rPr>
              <a:t>──</a:t>
            </a:r>
            <a:r>
              <a:rPr lang="zh-TW" altLang="zh-TW" sz="2000" dirty="0" smtClean="0">
                <a:effectLst/>
                <a:latin typeface="Times New Roman"/>
                <a:ea typeface="標楷體"/>
                <a:cs typeface="Times New Roman"/>
              </a:rPr>
              <a:t>「祝福之島」</a:t>
            </a:r>
            <a:r>
              <a:rPr lang="en-US" altLang="zh-TW" sz="2000" dirty="0" smtClean="0">
                <a:effectLst/>
                <a:latin typeface="Times New Roman"/>
                <a:ea typeface="標楷體"/>
              </a:rPr>
              <a:t>(Blessing of Island)</a:t>
            </a:r>
            <a:endParaRPr lang="zh-TW" alt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84562"/>
            <a:ext cx="2880320" cy="214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56" y="1412776"/>
            <a:ext cx="4161703" cy="508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0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Madeira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Levada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以後，就沒有與</a:t>
            </a:r>
            <a:r>
              <a:rPr lang="zh-TW" altLang="en-US" dirty="0" smtClean="0">
                <a:effectLst/>
                <a:latin typeface="Times New Roman"/>
                <a:ea typeface="標楷體"/>
                <a:cs typeface="Times New Roman"/>
              </a:rPr>
              <a:t>馬德拉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島相關的記錄。直到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1339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年，葡萄牙的水手才又發現這島嶼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「海中之錨」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「浮在海上的花園」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「馬德拉」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(Madeira)</a:t>
            </a:r>
          </a:p>
          <a:p>
            <a:pPr lvl="1"/>
            <a:r>
              <a:rPr lang="zh-TW" altLang="en-US" dirty="0">
                <a:latin typeface="Times New Roman"/>
                <a:ea typeface="標楷體"/>
              </a:rPr>
              <a:t>意即</a:t>
            </a:r>
            <a:r>
              <a:rPr lang="zh-TW" altLang="en-US" dirty="0" smtClean="0">
                <a:latin typeface="Times New Roman"/>
                <a:ea typeface="標楷體"/>
              </a:rPr>
              <a:t>木頭</a:t>
            </a:r>
            <a:endParaRPr lang="en-US" altLang="zh-TW" dirty="0" smtClean="0">
              <a:latin typeface="Times New Roman"/>
              <a:ea typeface="標楷體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表示島上的樹木茂盛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世界上最大片的原始月桂樹林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73" y="2767819"/>
            <a:ext cx="3061227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1560" y="6143006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hlinkClick r:id="rId4"/>
              </a:rPr>
              <a:t>影片連結一 </a:t>
            </a:r>
            <a:r>
              <a:rPr lang="en-US" altLang="zh-TW" dirty="0" smtClean="0"/>
              <a:t>	</a:t>
            </a:r>
            <a:r>
              <a:rPr lang="zh-TW" altLang="en-US" dirty="0" smtClean="0">
                <a:hlinkClick r:id="rId5"/>
              </a:rPr>
              <a:t>影片連結二</a:t>
            </a:r>
            <a:r>
              <a:rPr lang="en-US" altLang="zh-TW" dirty="0" smtClean="0"/>
              <a:t>	</a:t>
            </a:r>
            <a:r>
              <a:rPr lang="zh-TW" altLang="en-US" dirty="0" smtClean="0">
                <a:hlinkClick r:id="rId6"/>
              </a:rPr>
              <a:t>影片連結三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73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水路的開墾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effectLst/>
                <a:latin typeface="Times New Roman"/>
                <a:ea typeface="標楷體"/>
              </a:rPr>
              <a:t>1419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年，葡萄牙人在島嶼邊作一個港口，登岸開始量測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：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島嶼西側較高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2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季海風中的水份較多，較為潮濕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東側土地較平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2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可作開發之用，但是沒有河川，用水不足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endParaRPr lang="en-US" altLang="zh-TW" dirty="0" smtClean="0">
              <a:effectLst/>
              <a:latin typeface="Times New Roman"/>
              <a:ea typeface="標楷體"/>
            </a:endParaRPr>
          </a:p>
          <a:p>
            <a:r>
              <a:rPr lang="en-US" altLang="zh-TW" dirty="0" smtClean="0">
                <a:effectLst/>
                <a:latin typeface="Times New Roman"/>
                <a:ea typeface="標楷體"/>
              </a:rPr>
              <a:t>1420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年，葡萄牙政府放流一些「值得依靠」的犯人至此開墾種葡萄、小麥與甘蔗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pPr lvl="1"/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馬德拉葡萄酒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60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水路的開墾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犯人們為了灌溉作物，自西側高山引水而來</a:t>
            </a:r>
            <a:r>
              <a:rPr lang="zh-TW" altLang="en-US" dirty="0" smtClean="0">
                <a:effectLst/>
                <a:latin typeface="Times New Roman"/>
                <a:ea typeface="標楷體"/>
                <a:cs typeface="Times New Roman"/>
              </a:rPr>
              <a:t>。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他們在開墾水路時，發現山上景緻優美，認為應該與更多外人分享，就多花些力氣，在水路邊作步道，給人沿這步道，順著水路上山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933056"/>
            <a:ext cx="2064569" cy="263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水路的開墾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島嶼上灌溉水路的總長度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2170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公里，但是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來走水路步道的旅客帶來的經濟價值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竟</a:t>
            </a:r>
            <a:r>
              <a:rPr lang="zh-TW" altLang="en-US" dirty="0" smtClean="0">
                <a:effectLst/>
                <a:latin typeface="Times New Roman"/>
                <a:ea typeface="標楷體"/>
                <a:cs typeface="Times New Roman"/>
              </a:rPr>
              <a:t>遠高於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生產的農產總值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目前，每年前來的旅客約有</a:t>
            </a:r>
            <a:r>
              <a:rPr lang="en-US" altLang="zh-TW" dirty="0" smtClean="0">
                <a:effectLst/>
                <a:latin typeface="Times New Roman"/>
                <a:ea typeface="標楷體"/>
              </a:rPr>
              <a:t>100</a:t>
            </a:r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萬人，使島嶼百姓的收入在歐盟諸國中排名第二位。</a:t>
            </a:r>
            <a:endParaRPr lang="en-US" altLang="zh-TW" dirty="0" smtClean="0">
              <a:effectLst/>
              <a:latin typeface="Times New Roman"/>
              <a:ea typeface="標楷體"/>
              <a:cs typeface="Times New Roman"/>
            </a:endParaRPr>
          </a:p>
          <a:p>
            <a:r>
              <a:rPr lang="zh-TW" altLang="zh-TW" dirty="0" smtClean="0">
                <a:effectLst/>
                <a:latin typeface="Times New Roman"/>
                <a:ea typeface="標楷體"/>
                <a:cs typeface="Times New Roman"/>
              </a:rPr>
              <a:t>由於水路成為他們的生財之路，他們以維護水路結構與堤側供人行走，為他們的重點工作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97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  <a:cs typeface="Times New Roman"/>
              </a:rPr>
              <a:t>「音之資源」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  <a:ea typeface="標楷體"/>
              </a:rPr>
              <a:t>(Acoustic Resource)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780" y="1628799"/>
            <a:ext cx="5987008" cy="4525963"/>
          </a:xfrm>
        </p:spPr>
        <p:txBody>
          <a:bodyPr>
            <a:normAutofit/>
          </a:bodyPr>
          <a:lstStyle/>
          <a:p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馬德拉引水路有</a:t>
            </a:r>
            <a:r>
              <a:rPr lang="en-US" altLang="zh-TW" sz="2800" dirty="0" smtClean="0">
                <a:effectLst/>
                <a:latin typeface="Times New Roman"/>
                <a:ea typeface="標楷體"/>
              </a:rPr>
              <a:t>35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公里長，其吸引人的原因，不只沿途景緻美麗，水質清澈見底，水中生態豐富，更特別的是引水路輸水時發出的水聲，與周圍環境融合成一極具特色的自然之音，給人帶來舒暢與平靜</a:t>
            </a:r>
            <a:endParaRPr lang="en-US" altLang="zh-TW" sz="2800" dirty="0" smtClean="0">
              <a:effectLst/>
              <a:latin typeface="Times New Roman"/>
              <a:ea typeface="標楷體"/>
              <a:cs typeface="Times New Roman"/>
            </a:endParaRPr>
          </a:p>
          <a:p>
            <a:r>
              <a:rPr lang="en-US" altLang="zh-TW" sz="2800" dirty="0" smtClean="0">
                <a:effectLst/>
                <a:latin typeface="Times New Roman"/>
                <a:ea typeface="標楷體"/>
              </a:rPr>
              <a:t>1980</a:t>
            </a:r>
            <a:r>
              <a:rPr lang="zh-TW" altLang="zh-TW" sz="2800" dirty="0" smtClean="0">
                <a:effectLst/>
                <a:latin typeface="Times New Roman"/>
                <a:ea typeface="標楷體"/>
                <a:cs typeface="Times New Roman"/>
              </a:rPr>
              <a:t>年之後，許多都市人更渴慕傾聽到自然之音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799"/>
            <a:ext cx="2627784" cy="445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2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823</Words>
  <Application>Microsoft Office PowerPoint</Application>
  <PresentationFormat>如螢幕大小 (4:3)</PresentationFormat>
  <Paragraphs>73</Paragraphs>
  <Slides>13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主題一：如何做一條會唱歌的灌溉水路？</vt:lpstr>
      <vt:lpstr>Madeira Levada</vt:lpstr>
      <vt:lpstr>Madeira Levada</vt:lpstr>
      <vt:lpstr>Madeira Levada</vt:lpstr>
      <vt:lpstr>Madeira Levada</vt:lpstr>
      <vt:lpstr>水路的開墾</vt:lpstr>
      <vt:lpstr>水路的開墾</vt:lpstr>
      <vt:lpstr>水路的開墾</vt:lpstr>
      <vt:lpstr>「音之資源」(Acoustic Resource)</vt:lpstr>
      <vt:lpstr>「音之資源」(Acoustic Resource)</vt:lpstr>
      <vt:lpstr>「音之資源」(Acoustic Resource)</vt:lpstr>
      <vt:lpstr>主題二：濕地給殘障人之無障礙設計 </vt:lpstr>
      <vt:lpstr>主題二：濕地給殘障人之無障礙設計 Increasing opportunity for wheels in The wetlands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主題一：如何做一條會唱歌的灌溉水路？</dc:title>
  <dc:creator>Wenlian</dc:creator>
  <cp:lastModifiedBy>Wenlian</cp:lastModifiedBy>
  <cp:revision>11</cp:revision>
  <dcterms:created xsi:type="dcterms:W3CDTF">2011-10-26T03:34:37Z</dcterms:created>
  <dcterms:modified xsi:type="dcterms:W3CDTF">2011-10-26T04:43:20Z</dcterms:modified>
</cp:coreProperties>
</file>