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16" r:id="rId3"/>
    <p:sldId id="318" r:id="rId4"/>
    <p:sldId id="319" r:id="rId5"/>
    <p:sldId id="338" r:id="rId6"/>
    <p:sldId id="339" r:id="rId7"/>
    <p:sldId id="320" r:id="rId8"/>
    <p:sldId id="321" r:id="rId9"/>
    <p:sldId id="270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4" r:id="rId21"/>
    <p:sldId id="281" r:id="rId22"/>
    <p:sldId id="282" r:id="rId23"/>
    <p:sldId id="283" r:id="rId24"/>
    <p:sldId id="278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8" r:id="rId34"/>
    <p:sldId id="299" r:id="rId35"/>
    <p:sldId id="300" r:id="rId36"/>
    <p:sldId id="293" r:id="rId37"/>
    <p:sldId id="294" r:id="rId38"/>
    <p:sldId id="295" r:id="rId39"/>
    <p:sldId id="296" r:id="rId40"/>
    <p:sldId id="297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9" r:id="rId49"/>
    <p:sldId id="308" r:id="rId50"/>
    <p:sldId id="310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37" r:id="rId6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B8D69-D34F-45EF-BED6-2CAD0B4B9290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7E1B2-4CB0-45F2-8AA3-4A8E2B4A7D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640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169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97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1442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238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039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7490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866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5015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9745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450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96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478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04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662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041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709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102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99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8352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7478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2520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976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3729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683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4453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120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20390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2225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596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67795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0872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510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202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6171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8736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077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73131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66532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4001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1274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9438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9780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4820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823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4280-F828-4058-9F06-423762CDF85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8298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4871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58596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8543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8402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0653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2303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7216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7203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1132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732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4280-F828-4058-9F06-423762CDF856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4732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2542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46034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5722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83808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9025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02113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1611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9094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171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1B2-4CB0-45F2-8AA3-4A8E2B4A7DE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53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982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17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7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940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43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42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939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57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038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769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88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BACD-628D-44A5-BAD6-6824C44F5019}" type="datetimeFigureOut">
              <a:rPr lang="zh-TW" altLang="en-US" smtClean="0"/>
              <a:t>2011/9/28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9666D-3192-4C0E-8DFA-7AA17B1EC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630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</p:spPr>
        <p:txBody>
          <a:bodyPr/>
          <a:lstStyle/>
          <a:p>
            <a:r>
              <a:rPr lang="zh-TW" altLang="en-US" dirty="0"/>
              <a:t>濕地</a:t>
            </a:r>
            <a:r>
              <a:rPr lang="zh-TW" altLang="en-US" dirty="0" smtClean="0"/>
              <a:t>生態</a:t>
            </a:r>
            <a:r>
              <a:rPr lang="en-US" altLang="zh-TW" dirty="0" smtClean="0"/>
              <a:t>—</a:t>
            </a:r>
            <a:r>
              <a:rPr lang="zh-TW" altLang="en-US" dirty="0" smtClean="0"/>
              <a:t>棲地理論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2011/09/28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426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D:\Wenlian\Desktop\新增資料夾\二重疏洪道\DSC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3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D:\Wenlian\Desktop\新增資料夾\二重疏洪道\DSC0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6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D:\Wenlian\Desktop\新增資料夾\二重疏洪道\DSC0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6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D:\Wenlian\Desktop\新增資料夾\二重疏洪道\DSC0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42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D:\Wenlian\Desktop\新增資料夾\二重疏洪道\DSC0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119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D:\Wenlian\Desktop\新增資料夾\二重疏洪道\DSC0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13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D:\Wenlian\Desktop\新增資料夾\二重疏洪道\DSC0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925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 descr="D:\Wenlian\Desktop\新增資料夾\二重疏洪道\DSC0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52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 descr="D:\Wenlian\Desktop\新增資料夾\二重疏洪道\DSC0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38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D:\Wenlian\Desktop\新增資料夾\二重疏洪道\DSC0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74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Joseph Grinnell (1877-1939)</a:t>
            </a:r>
            <a:r>
              <a:rPr lang="zh-TW" altLang="en-US" dirty="0"/>
              <a:t>於</a:t>
            </a:r>
            <a:r>
              <a:rPr lang="en-US" altLang="zh-TW" dirty="0" smtClean="0"/>
              <a:t>1904</a:t>
            </a:r>
            <a:r>
              <a:rPr lang="zh-TW" altLang="en-US" dirty="0" smtClean="0"/>
              <a:t>年發表 </a:t>
            </a:r>
            <a:r>
              <a:rPr lang="en-US" altLang="zh-TW" dirty="0" smtClean="0"/>
              <a:t>“The origin and distribution of the chestnut-backed chickadee.” Auk. Vol. 21, p.364-382.</a:t>
            </a:r>
            <a:r>
              <a:rPr lang="zh-TW" altLang="en-US" dirty="0"/>
              <a:t>提出棲地理論</a:t>
            </a:r>
            <a:r>
              <a:rPr lang="en-US" altLang="zh-TW" dirty="0"/>
              <a:t>(Habitat </a:t>
            </a:r>
            <a:r>
              <a:rPr lang="en-US" altLang="zh-TW" dirty="0" smtClean="0"/>
              <a:t>theory</a:t>
            </a:r>
            <a:r>
              <a:rPr lang="en-US" altLang="zh-TW" dirty="0"/>
              <a:t>)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400800" cy="175260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Picture 5" descr="JG_intent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5019"/>
            <a:ext cx="3656012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357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五股濕地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0932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D:\Wenlian\Desktop\新增資料夾\五股濕地\DSC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055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3554" name="Picture 2" descr="D:\Wenlian\Desktop\新增資料夾\五股濕地\DSC0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085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8" name="Picture 2" descr="D:\Wenlian\Desktop\新增資料夾\五股濕地\DSC0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783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5602" name="Picture 2" descr="D:\Wenlian\Desktop\新增資料夾\五股濕地\DSC0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75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6626" name="Picture 2" descr="D:\Wenlian\Desktop\新增資料夾\五股濕地\DSC0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714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650" name="Picture 2" descr="D:\Wenlian\Desktop\新增資料夾\五股濕地\DSC0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386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 descr="D:\Wenlian\Desktop\新增資料夾\五股濕地\DSC0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3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9698" name="Picture 2" descr="D:\Wenlian\Desktop\新增資料夾\五股濕地\DSC00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228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22" name="Picture 2" descr="D:\Wenlian\Desktop\新增資料夾\五股濕地\DSC0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15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棲地理論 </a:t>
            </a:r>
            <a:r>
              <a:rPr lang="en-US" altLang="zh-TW" dirty="0"/>
              <a:t>1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生物選擇地區，在地理上有其相似性。</a:t>
            </a:r>
            <a:endParaRPr lang="en-US" altLang="zh-TW" dirty="0" smtClean="0"/>
          </a:p>
          <a:p>
            <a:r>
              <a:rPr lang="zh-TW" altLang="en-US" dirty="0" smtClean="0"/>
              <a:t>用地理的特性，可以了解生物生命的特性。</a:t>
            </a:r>
            <a:endParaRPr lang="en-US" altLang="zh-TW" dirty="0" smtClean="0"/>
          </a:p>
          <a:p>
            <a:r>
              <a:rPr lang="zh-TW" altLang="en-US" dirty="0"/>
              <a:t>如果破壞地理的</a:t>
            </a:r>
            <a:r>
              <a:rPr lang="zh-TW" altLang="en-US" dirty="0" smtClean="0"/>
              <a:t>特性，該生物就會遷移，甚至消失。</a:t>
            </a:r>
            <a:endParaRPr lang="en-US" altLang="zh-TW" dirty="0" smtClean="0"/>
          </a:p>
          <a:p>
            <a:r>
              <a:rPr lang="zh-TW" altLang="en-US" dirty="0"/>
              <a:t>生物的</a:t>
            </a:r>
            <a:r>
              <a:rPr lang="zh-TW" altLang="en-US" dirty="0" smtClean="0"/>
              <a:t>保育，必須保留其棲地</a:t>
            </a:r>
            <a:endParaRPr lang="en-US" altLang="zh-TW" dirty="0" smtClean="0"/>
          </a:p>
        </p:txBody>
      </p:sp>
      <p:pic>
        <p:nvPicPr>
          <p:cNvPr id="4" name="Picture 5" descr="373045384_5ab3af89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49071"/>
            <a:ext cx="3563888" cy="23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003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746" name="Picture 2" descr="D:\Wenlian\Desktop\新增資料夾\五股濕地\DSC00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142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2770" name="Picture 2" descr="D:\Wenlian\Desktop\新增資料夾\五股濕地\DSC00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51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3794" name="Picture 2" descr="D:\Wenlian\Desktop\新增資料夾\五股濕地\DSC00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33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4818" name="Picture 2" descr="D:\Wenlian\Desktop\新增資料夾\五股濕地\DSC000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98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5842" name="Picture 2" descr="D:\Wenlian\Desktop\新增資料夾\五股濕地\DSC00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590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6866" name="Picture 2" descr="D:\Wenlian\Desktop\新增資料夾\五股濕地\DSC00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70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7890" name="Picture 2" descr="D:\Wenlian\Desktop\新增資料夾\五股濕地\DSC000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287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8914" name="Picture 2" descr="D:\Wenlian\Desktop\新增資料夾\五股濕地\DSC000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520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9938" name="Picture 2" descr="D:\Wenlian\Desktop\新增資料夾\五股濕地\DSC00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997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62" name="Picture 2" descr="D:\Wenlian\Desktop\新增資料夾\五股濕地\DSC000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30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棲地理論 </a:t>
            </a:r>
            <a:r>
              <a:rPr lang="en-US" altLang="zh-TW" dirty="0"/>
              <a:t>1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根據他的研究，小黃雀鳥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1.</a:t>
            </a:r>
            <a:r>
              <a:rPr lang="zh-TW" altLang="en-US" dirty="0" smtClean="0"/>
              <a:t>分布在阿拉斯加到加州沿海</a:t>
            </a:r>
            <a:r>
              <a:rPr lang="en-US" altLang="zh-TW" dirty="0" smtClean="0"/>
              <a:t>1500</a:t>
            </a:r>
            <a:r>
              <a:rPr lang="zh-TW" altLang="en-US" dirty="0" smtClean="0"/>
              <a:t>公里長，</a:t>
            </a:r>
            <a:r>
              <a:rPr lang="en-US" altLang="zh-TW" dirty="0" smtClean="0"/>
              <a:t>10</a:t>
            </a:r>
            <a:r>
              <a:rPr lang="zh-TW" altLang="en-US" dirty="0" smtClean="0"/>
              <a:t>公里寬的海濱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2.</a:t>
            </a:r>
            <a:r>
              <a:rPr lang="zh-TW" altLang="en-US" dirty="0" smtClean="0"/>
              <a:t>相對溼度</a:t>
            </a:r>
            <a:r>
              <a:rPr lang="en-US" altLang="zh-TW" dirty="0" smtClean="0"/>
              <a:t>80%</a:t>
            </a:r>
            <a:r>
              <a:rPr lang="zh-TW" altLang="en-US" dirty="0" smtClean="0"/>
              <a:t>，針葉林的隱密與食物供給小黃雀鳥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3.</a:t>
            </a:r>
            <a:r>
              <a:rPr lang="zh-TW" altLang="en-US" dirty="0" smtClean="0"/>
              <a:t>相對溼度低於</a:t>
            </a:r>
            <a:r>
              <a:rPr lang="en-US" altLang="zh-TW" dirty="0" smtClean="0"/>
              <a:t>70%</a:t>
            </a:r>
            <a:r>
              <a:rPr lang="zh-TW" altLang="en-US" dirty="0" smtClean="0"/>
              <a:t>，小黃雀鳥消失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4.</a:t>
            </a:r>
            <a:r>
              <a:rPr lang="zh-TW" altLang="en-US" dirty="0" smtClean="0"/>
              <a:t>小黃雀鳥短翅，能在針葉林中三公尺到二十公尺飛翔，喙尖可以取松果為食物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5.</a:t>
            </a:r>
            <a:r>
              <a:rPr lang="zh-TW" altLang="en-US" dirty="0" smtClean="0"/>
              <a:t>棲地是一個動態的變化，所以小黃雀鳥有季節性的遷移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4987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1986" name="Picture 2" descr="D:\Wenlian\Desktop\新增資料夾\五股濕地\DSC000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29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3010" name="Picture 2" descr="D:\Wenlian\Desktop\新增資料夾\五股濕地\DSC00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21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4034" name="Picture 2" descr="D:\Wenlian\Desktop\新增資料夾\五股濕地\DSC000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021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5058" name="Picture 2" descr="D:\Wenlian\Desktop\新增資料夾\五股濕地\DSC00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554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6082" name="Picture 2" descr="D:\Wenlian\Desktop\新增資料夾\五股濕地\DSC000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903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7106" name="Picture 2" descr="D:\Wenlian\Desktop\新增資料夾\五股濕地\DSC00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27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8130" name="Picture 2" descr="D:\Wenlian\Desktop\新增資料夾\五股濕地\DSC000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893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9154" name="Picture 2" descr="D:\Wenlian\Desktop\新增資料夾\五股濕地\DSC000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13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0178" name="Picture 2" descr="D:\Wenlian\Desktop\新增資料夾\五股濕地\DSC000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50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02" name="Picture 2" descr="D:\Wenlian\Desktop\新增資料夾\五股濕地\DSC000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86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auk 21(3) 364-3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4376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103688" y="4652963"/>
            <a:ext cx="4356100" cy="1871662"/>
          </a:xfrm>
        </p:spPr>
        <p:txBody>
          <a:bodyPr/>
          <a:lstStyle/>
          <a:p>
            <a:pPr marL="0" indent="0"/>
            <a:r>
              <a:rPr lang="zh-TW" altLang="en-US" sz="1600" dirty="0"/>
              <a:t>圖</a:t>
            </a:r>
            <a:r>
              <a:rPr lang="en-US" altLang="zh-TW" sz="1600" dirty="0"/>
              <a:t>1</a:t>
            </a:r>
            <a:r>
              <a:rPr lang="zh-TW" altLang="en-US" sz="1600" dirty="0"/>
              <a:t>：小黃鶯在太平洋東岸的分布</a:t>
            </a:r>
          </a:p>
          <a:p>
            <a:pPr marL="0" indent="0"/>
            <a:endParaRPr lang="zh-TW" altLang="en-US" sz="1000" dirty="0"/>
          </a:p>
          <a:p>
            <a:pPr marL="0" indent="0"/>
            <a:r>
              <a:rPr lang="zh-TW" altLang="en-US" sz="1600" dirty="0"/>
              <a:t>資料來源：</a:t>
            </a:r>
            <a:r>
              <a:rPr lang="en-US" altLang="zh-TW" sz="1600" dirty="0"/>
              <a:t>Grinnell, J. 1904. The Origin and Distribution of the Chest-Nut-Backed Chickadee. </a:t>
            </a:r>
            <a:r>
              <a:rPr lang="en-US" altLang="zh-TW" sz="1600" i="1" dirty="0"/>
              <a:t>The Auk</a:t>
            </a:r>
            <a:r>
              <a:rPr lang="en-US" altLang="zh-TW" sz="1600" dirty="0"/>
              <a:t>, Vol. 21, No .3, pp364~382.</a:t>
            </a:r>
          </a:p>
        </p:txBody>
      </p:sp>
    </p:spTree>
    <p:extLst>
      <p:ext uri="{BB962C8B-B14F-4D97-AF65-F5344CB8AC3E}">
        <p14:creationId xmlns:p14="http://schemas.microsoft.com/office/powerpoint/2010/main" val="29827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2226" name="Picture 2" descr="D:\Wenlian\Desktop\新增資料夾\五股濕地\五股濕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28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五股溼地四斑細蟌棲地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2834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四斑細蟌交尾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D:\Wenlian\Desktop\新增資料夾\20110609台大師生五股溼地四斑細蟌棲地採樣\20110609五股溼地四斑細蟌棲地採樣\20110609_01_四斑細蟌交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747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張老師特寫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D:\Wenlian\Desktop\新增資料夾\20110609台大師生五股溼地四斑細蟌棲地採樣\20110609五股溼地四斑細蟌棲地採樣\20110609_02_張老師特寫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15240"/>
            <a:ext cx="512064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15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測光照和葦桿高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D:\Wenlian\Desktop\新增資料夾\20110609台大師生五股溼地四斑細蟌棲地採樣\20110609五股溼地四斑細蟌棲地採樣\20110609_03_測光照和葦桿高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78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土壤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D:\Wenlian\Desktop\新增資料夾\20110609台大師生五股溼地四斑細蟌棲地採樣\20110609五股溼地四斑細蟌棲地採樣\20110609_04_土壤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15240"/>
            <a:ext cx="512064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389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水體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D:\Wenlian\Desktop\新增資料夾\20110609台大師生五股溼地四斑細蟌棲地採樣\20110609五股溼地四斑細蟌棲地採樣\20110609_05_水體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3857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巢鼠窩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D:\Wenlian\Desktop\新增資料夾\20110609台大師生五股溼地四斑細蟌棲地採樣\20110609五股溼地四斑細蟌棲地採樣\20110609_06_巢鼠窩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484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主棲地樣線中巴拉草叢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D:\Wenlian\Desktop\新增資料夾\20110609台大師生五股溼地四斑細蟌棲地採樣\20110609五股溼地四斑細蟌棲地採樣\20110609_07_主棲地樣線中巴拉草叢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256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 descr="D:\Wenlian\Desktop\新增資料夾\20110609台大師生五股溼地四斑細蟌棲地採樣\20110609五股溼地四斑細蟌棲地採樣\20110609_08_張老師和怡君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22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auk 21(3) 364-3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4376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356100" y="4652963"/>
            <a:ext cx="435610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TW" altLang="en-US" sz="1600">
                <a:ea typeface="標楷體" pitchFamily="65" charset="-120"/>
              </a:rPr>
              <a:t>圖</a:t>
            </a:r>
            <a:r>
              <a:rPr lang="en-US" altLang="zh-TW" sz="1600">
                <a:ea typeface="標楷體" pitchFamily="65" charset="-120"/>
              </a:rPr>
              <a:t>2</a:t>
            </a:r>
            <a:r>
              <a:rPr lang="zh-TW" altLang="en-US" sz="1600">
                <a:ea typeface="標楷體" pitchFamily="65" charset="-120"/>
              </a:rPr>
              <a:t>：小黃鶯在美國西岸的分布</a:t>
            </a:r>
            <a:endParaRPr lang="zh-TW" altLang="en-US" sz="1000">
              <a:ea typeface="標楷體" pitchFamily="65" charset="-120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endParaRPr lang="zh-TW" altLang="en-US" sz="1000">
              <a:ea typeface="標楷體" pitchFamily="65" charset="-120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TW" altLang="en-US" sz="1600">
                <a:ea typeface="標楷體" pitchFamily="65" charset="-120"/>
              </a:rPr>
              <a:t>資料來源：</a:t>
            </a:r>
            <a:r>
              <a:rPr lang="en-US" altLang="zh-TW" sz="1600">
                <a:ea typeface="標楷體" pitchFamily="65" charset="-120"/>
              </a:rPr>
              <a:t>Grinnell, J. 1904. The Origin and Distribution of the Chest-Nut-Backed Chickadee. </a:t>
            </a:r>
            <a:r>
              <a:rPr lang="en-US" altLang="zh-TW" sz="1600" i="1">
                <a:ea typeface="標楷體" pitchFamily="65" charset="-120"/>
              </a:rPr>
              <a:t>The Auk</a:t>
            </a:r>
            <a:r>
              <a:rPr lang="en-US" altLang="zh-TW" sz="1600">
                <a:ea typeface="標楷體" pitchFamily="65" charset="-120"/>
              </a:rPr>
              <a:t>, Vol. 21, No .3, pp364~382.</a:t>
            </a:r>
          </a:p>
        </p:txBody>
      </p:sp>
    </p:spTree>
    <p:extLst>
      <p:ext uri="{BB962C8B-B14F-4D97-AF65-F5344CB8AC3E}">
        <p14:creationId xmlns:p14="http://schemas.microsoft.com/office/powerpoint/2010/main" val="33294772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D:\Wenlian\Desktop\新增資料夾\20110609台大師生五股溼地四斑細蟌棲地採樣\20110609五股溼地四斑細蟌棲地採樣\20110609_09_與張老師和怡君合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039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 descr="D:\Wenlian\Desktop\新增資料夾\20110609台大師生五股溼地四斑細蟌棲地採樣\20110609五股溼地四斑細蟌棲地採樣\20110609_10_張老師是四斑細蟌的貴賓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381000"/>
            <a:ext cx="812292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85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 descr="D:\Wenlian\Desktop\新增資料夾\20110609台大師生五股溼地四斑細蟌棲地採樣\20110609五股溼地四斑細蟌棲地採樣\20110609五_11_合照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1271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桃園池塘台地成為台北赤蛙的棲地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3250" name="Picture 2" descr="D:\Wenlian\Desktop\新增資料夾\05與學生在水池邊做實驗-客家的塘涵結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084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彰化漢寶濕地成為高蹺鴴的棲地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5298" name="Picture 2" descr="D:\Wenlian\Desktop\新增資料夾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6946115" cy="48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971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宜蘭五結排水溝成為風箱樹的棲地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6322" name="Picture 2" descr="D:\Wenlian\Desktop\新增資料夾\DSC02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318525" cy="48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37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習題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Author(s): Jason T. </a:t>
            </a:r>
            <a:r>
              <a:rPr lang="en-US" altLang="zh-TW" dirty="0" err="1" smtClean="0"/>
              <a:t>Bried</a:t>
            </a:r>
            <a:r>
              <a:rPr lang="en-US" altLang="zh-TW" dirty="0" smtClean="0"/>
              <a:t> and Gary N. Ervin</a:t>
            </a:r>
          </a:p>
          <a:p>
            <a:r>
              <a:rPr lang="en-US" altLang="zh-TW" dirty="0" smtClean="0"/>
              <a:t>Source</a:t>
            </a:r>
            <a:r>
              <a:rPr lang="en-US" altLang="zh-TW" i="1" dirty="0" smtClean="0"/>
              <a:t>: Southeastern Naturalist</a:t>
            </a:r>
            <a:r>
              <a:rPr lang="en-US" altLang="zh-TW" dirty="0" smtClean="0"/>
              <a:t>, Vol. 4, No. 4 (2005), pp. 731-744</a:t>
            </a:r>
          </a:p>
          <a:p>
            <a:r>
              <a:rPr lang="en-US" altLang="zh-TW" dirty="0" smtClean="0"/>
              <a:t>“Distribution of Adult </a:t>
            </a:r>
            <a:r>
              <a:rPr lang="en-US" altLang="zh-TW" dirty="0" err="1" smtClean="0"/>
              <a:t>Odonata</a:t>
            </a:r>
            <a:r>
              <a:rPr lang="en-US" altLang="zh-TW" dirty="0" smtClean="0"/>
              <a:t> among Localized Wetland in East-Central Mississippi”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034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棲地理論 </a:t>
            </a:r>
            <a:r>
              <a:rPr lang="en-US" altLang="zh-TW" dirty="0"/>
              <a:t>1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棲地的定義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1.</a:t>
            </a:r>
            <a:r>
              <a:rPr lang="zh-TW" altLang="en-US" dirty="0" smtClean="0"/>
              <a:t>滿足一種生物移動、覓食、築巢、隱蔽的需求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2.</a:t>
            </a:r>
            <a:r>
              <a:rPr lang="zh-TW" altLang="en-US" dirty="0" smtClean="0"/>
              <a:t>能夠成為生物的領域</a:t>
            </a:r>
            <a:r>
              <a:rPr lang="en-US" altLang="zh-TW" dirty="0" smtClean="0"/>
              <a:t>(territory)</a:t>
            </a:r>
          </a:p>
          <a:p>
            <a:pPr lvl="1"/>
            <a:r>
              <a:rPr lang="en-US" altLang="zh-TW" dirty="0" smtClean="0"/>
              <a:t>3.</a:t>
            </a:r>
            <a:r>
              <a:rPr lang="zh-TW" altLang="en-US" dirty="0" smtClean="0"/>
              <a:t>領域之邊，有個地理的疆界</a:t>
            </a:r>
            <a:r>
              <a:rPr lang="en-US" altLang="zh-TW" dirty="0" smtClean="0"/>
              <a:t>(barrier)</a:t>
            </a:r>
          </a:p>
          <a:p>
            <a:pPr lvl="1"/>
            <a:r>
              <a:rPr lang="en-US" altLang="zh-TW" dirty="0" smtClean="0"/>
              <a:t>4.</a:t>
            </a:r>
            <a:r>
              <a:rPr lang="zh-TW" altLang="en-US" dirty="0" smtClean="0"/>
              <a:t>生物在棲地內不會感受到逆境</a:t>
            </a:r>
            <a:r>
              <a:rPr lang="en-US" altLang="zh-TW" dirty="0" smtClean="0"/>
              <a:t>(stress)</a:t>
            </a:r>
          </a:p>
          <a:p>
            <a:pPr lvl="1"/>
            <a:r>
              <a:rPr lang="en-US" altLang="zh-TW" dirty="0" smtClean="0"/>
              <a:t>5.</a:t>
            </a:r>
            <a:r>
              <a:rPr lang="zh-TW" altLang="en-US" dirty="0" smtClean="0"/>
              <a:t>棲地又稱為「區位」</a:t>
            </a:r>
            <a:r>
              <a:rPr lang="en-US" altLang="zh-TW" dirty="0" smtClean="0"/>
              <a:t>(niche)</a:t>
            </a:r>
            <a:r>
              <a:rPr lang="zh-TW" altLang="en-US" dirty="0" smtClean="0"/>
              <a:t>，代表生物在</a:t>
            </a:r>
            <a:r>
              <a:rPr lang="en-US" altLang="zh-TW" dirty="0" smtClean="0"/>
              <a:t>niche</a:t>
            </a:r>
            <a:r>
              <a:rPr lang="zh-TW" altLang="en-US" dirty="0" smtClean="0"/>
              <a:t>內的安定性</a:t>
            </a:r>
            <a:endParaRPr lang="en-US" altLang="zh-TW" dirty="0" smtClean="0"/>
          </a:p>
          <a:p>
            <a:pPr marL="457200" lvl="1" indent="0"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165953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Joseph Grinnell</a:t>
            </a:r>
            <a:r>
              <a:rPr lang="zh-TW" altLang="en-US" dirty="0"/>
              <a:t>寫道</a:t>
            </a:r>
            <a:r>
              <a:rPr lang="zh-TW" altLang="en-US" dirty="0" smtClean="0"/>
              <a:t>：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「大自然不喜歡有任何的空間，是沒有任何動物在其上活動。也不喜歡有任何空間，是無法讓動物在其上生存」</a:t>
            </a:r>
            <a:endParaRPr lang="en-US" altLang="zh-TW" dirty="0" smtClean="0"/>
          </a:p>
          <a:p>
            <a:r>
              <a:rPr lang="zh-TW" altLang="en-US" dirty="0" smtClean="0"/>
              <a:t>「人口的增加將日漸影響其他生物的棲地空間，造成有些生物物種消失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未來人類生活的品質，將決定再對大自然的保育。」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259632" y="5805264"/>
            <a:ext cx="655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Grinnell, J. 1917. Field tests of theories concerning distribution control. American Naturalist. Vol. 51. p. 115-128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580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二重疏洪道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0378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636</Words>
  <Application>Microsoft Office PowerPoint</Application>
  <PresentationFormat>如螢幕大小 (4:3)</PresentationFormat>
  <Paragraphs>115</Paragraphs>
  <Slides>66</Slides>
  <Notes>66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67" baseType="lpstr">
      <vt:lpstr>Office 佈景主題</vt:lpstr>
      <vt:lpstr>濕地生態—棲地理論</vt:lpstr>
      <vt:lpstr>Joseph Grinnell (1877-1939)於1904年發表 “The origin and distribution of the chestnut-backed chickadee.” Auk. Vol. 21, p.364-382.提出棲地理論(Habitat theory) </vt:lpstr>
      <vt:lpstr>棲地理論 1 </vt:lpstr>
      <vt:lpstr>棲地理論 1 </vt:lpstr>
      <vt:lpstr>PowerPoint 簡報</vt:lpstr>
      <vt:lpstr>PowerPoint 簡報</vt:lpstr>
      <vt:lpstr>棲地理論 1 </vt:lpstr>
      <vt:lpstr>Joseph Grinnell寫道：</vt:lpstr>
      <vt:lpstr>二重疏洪道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五股濕地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五股溼地四斑細蟌棲地 </vt:lpstr>
      <vt:lpstr>四斑細蟌交尾</vt:lpstr>
      <vt:lpstr>張老師特寫</vt:lpstr>
      <vt:lpstr>測光照和葦桿高</vt:lpstr>
      <vt:lpstr>土壤</vt:lpstr>
      <vt:lpstr>水體</vt:lpstr>
      <vt:lpstr>巢鼠窩</vt:lpstr>
      <vt:lpstr>主棲地樣線中巴拉草叢</vt:lpstr>
      <vt:lpstr>PowerPoint 簡報</vt:lpstr>
      <vt:lpstr>PowerPoint 簡報</vt:lpstr>
      <vt:lpstr>PowerPoint 簡報</vt:lpstr>
      <vt:lpstr>PowerPoint 簡報</vt:lpstr>
      <vt:lpstr>桃園池塘台地成為台北赤蛙的棲地</vt:lpstr>
      <vt:lpstr>彰化漢寶濕地成為高蹺鴴的棲地</vt:lpstr>
      <vt:lpstr>宜蘭五結排水溝成為風箱樹的棲地</vt:lpstr>
      <vt:lpstr>習題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Wenlian</dc:creator>
  <cp:lastModifiedBy>Wenlian</cp:lastModifiedBy>
  <cp:revision>18</cp:revision>
  <dcterms:created xsi:type="dcterms:W3CDTF">2011-09-28T01:28:25Z</dcterms:created>
  <dcterms:modified xsi:type="dcterms:W3CDTF">2011-09-28T05:45:32Z</dcterms:modified>
</cp:coreProperties>
</file>