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375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6" r:id="rId7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A9EC-B2A5-4BEA-B798-4C830275D1D7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C5D40-4164-41B5-8A2C-B66BD24AEB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07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5D40-4164-41B5-8A2C-B66BD24AEB0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21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90C74F0B-AD92-41D8-8F50-603959699A42}" type="slidenum">
              <a:rPr lang="en-US" altLang="zh-TW" sz="1200">
                <a:latin typeface="Arial" charset="0"/>
              </a:rPr>
              <a:pPr eaLnBrk="1" hangingPunct="1"/>
              <a:t>10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7D906D8-8854-4CD0-8E86-5FECD8ACF180}" type="slidenum">
              <a:rPr lang="en-US" altLang="zh-TW" sz="1200">
                <a:latin typeface="Arial" charset="0"/>
              </a:rPr>
              <a:pPr eaLnBrk="1" hangingPunct="1"/>
              <a:t>11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3CECA18E-E05C-4429-A98D-C1AD0B46E01D}" type="slidenum">
              <a:rPr lang="en-US" altLang="zh-TW" sz="1200">
                <a:latin typeface="Arial" charset="0"/>
              </a:rPr>
              <a:pPr eaLnBrk="1" hangingPunct="1"/>
              <a:t>12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09B39F0-92FA-414A-AAA7-3BB759F0C13E}" type="slidenum">
              <a:rPr lang="en-US" altLang="zh-TW" sz="1200">
                <a:latin typeface="Arial" charset="0"/>
              </a:rPr>
              <a:pPr eaLnBrk="1" hangingPunct="1"/>
              <a:t>13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496E6632-3DD9-4CE1-9108-01AFE9C92327}" type="slidenum">
              <a:rPr lang="en-US" altLang="zh-TW" sz="1200">
                <a:latin typeface="Arial" charset="0"/>
              </a:rPr>
              <a:pPr eaLnBrk="1" hangingPunct="1"/>
              <a:t>14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2B2EDD6-2518-411F-B47E-B747F7658F5D}" type="slidenum">
              <a:rPr lang="en-US" altLang="zh-TW" sz="1200">
                <a:latin typeface="Arial" charset="0"/>
              </a:rPr>
              <a:pPr eaLnBrk="1" hangingPunct="1"/>
              <a:t>15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4ECDA081-A347-4D56-81B5-8510FD596B51}" type="slidenum">
              <a:rPr lang="en-US" altLang="zh-TW" sz="1200">
                <a:latin typeface="Arial" charset="0"/>
              </a:rPr>
              <a:pPr eaLnBrk="1" hangingPunct="1"/>
              <a:t>16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F83CD13-4D38-4DF3-BB13-1438F55AF652}" type="slidenum">
              <a:rPr lang="en-US" altLang="zh-TW" sz="1200">
                <a:latin typeface="Arial" charset="0"/>
              </a:rPr>
              <a:pPr eaLnBrk="1" hangingPunct="1"/>
              <a:t>17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3E06951-1EC2-4C0C-B12C-AE62854F74E2}" type="slidenum">
              <a:rPr lang="en-US" altLang="zh-TW" sz="1200">
                <a:latin typeface="Arial" charset="0"/>
              </a:rPr>
              <a:pPr eaLnBrk="1" hangingPunct="1"/>
              <a:t>18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465FBCF-5DEC-4333-8EA6-249FE8FD644D}" type="slidenum">
              <a:rPr lang="en-US" altLang="zh-TW" sz="1200">
                <a:latin typeface="Arial" charset="0"/>
              </a:rPr>
              <a:pPr eaLnBrk="1" hangingPunct="1"/>
              <a:t>19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ECF35176-14E8-438B-875D-9F6020DA3101}" type="slidenum">
              <a:rPr lang="en-US" altLang="zh-TW" sz="1200">
                <a:latin typeface="Arial" charset="0"/>
              </a:rPr>
              <a:pPr eaLnBrk="1" hangingPunct="1"/>
              <a:t>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68C906C-3228-4DF8-8E70-97D26D83CA59}" type="slidenum">
              <a:rPr lang="en-US" altLang="zh-TW" sz="1200">
                <a:latin typeface="Arial" charset="0"/>
              </a:rPr>
              <a:pPr eaLnBrk="1" hangingPunct="1"/>
              <a:t>20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F604412-35BA-423F-A64F-B96BDA4D1588}" type="slidenum">
              <a:rPr lang="en-US" altLang="zh-TW" sz="1200">
                <a:latin typeface="Arial" charset="0"/>
              </a:rPr>
              <a:pPr eaLnBrk="1" hangingPunct="1"/>
              <a:t>21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DA2E58E5-B891-462E-9167-138602DAFE68}" type="slidenum">
              <a:rPr lang="en-US" altLang="zh-TW" sz="1200">
                <a:latin typeface="Arial" charset="0"/>
              </a:rPr>
              <a:pPr eaLnBrk="1" hangingPunct="1"/>
              <a:t>22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E00561EF-B87E-4CE7-9378-5BF3BE80C63D}" type="slidenum">
              <a:rPr lang="en-US" altLang="zh-TW" sz="1200">
                <a:latin typeface="Arial" charset="0"/>
              </a:rPr>
              <a:pPr eaLnBrk="1" hangingPunct="1"/>
              <a:t>23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4541D447-F5F6-4771-9329-4FAD344A9A91}" type="slidenum">
              <a:rPr lang="en-US" altLang="zh-TW" sz="1200">
                <a:latin typeface="Arial" charset="0"/>
              </a:rPr>
              <a:pPr eaLnBrk="1" hangingPunct="1"/>
              <a:t>24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FE5E74A3-55EF-49EC-A938-F15F758D8B87}" type="slidenum">
              <a:rPr lang="en-US" altLang="zh-TW" sz="1200">
                <a:latin typeface="Arial" charset="0"/>
              </a:rPr>
              <a:pPr eaLnBrk="1" hangingPunct="1"/>
              <a:t>25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3B5A8B1C-A53A-4F2E-9FB3-409006B5C52E}" type="slidenum">
              <a:rPr lang="en-US" altLang="zh-TW" sz="1200">
                <a:latin typeface="Arial" charset="0"/>
              </a:rPr>
              <a:pPr eaLnBrk="1" hangingPunct="1"/>
              <a:t>26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43F71FE6-11C0-4F28-9438-475ADC51841A}" type="slidenum">
              <a:rPr lang="en-US" altLang="zh-TW" sz="1200">
                <a:latin typeface="Arial" charset="0"/>
              </a:rPr>
              <a:pPr eaLnBrk="1" hangingPunct="1"/>
              <a:t>27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09705FA-1FB4-469C-A2BF-2EDF246E4120}" type="slidenum">
              <a:rPr lang="en-US" altLang="zh-TW" sz="1200">
                <a:latin typeface="Arial" charset="0"/>
              </a:rPr>
              <a:pPr eaLnBrk="1" hangingPunct="1"/>
              <a:t>28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0F70EF56-2E91-4D05-AC12-61FB593F57C2}" type="slidenum">
              <a:rPr lang="en-US" altLang="zh-TW" sz="1200">
                <a:latin typeface="Arial" charset="0"/>
              </a:rPr>
              <a:pPr eaLnBrk="1" hangingPunct="1"/>
              <a:t>29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1A0BB551-423B-4241-BBE2-83C919CBA595}" type="slidenum">
              <a:rPr lang="en-US" altLang="zh-TW" sz="1200">
                <a:latin typeface="Arial" charset="0"/>
              </a:rPr>
              <a:pPr eaLnBrk="1" hangingPunct="1"/>
              <a:t>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30B443E-72DC-47F4-BC03-77C4A062782D}" type="slidenum">
              <a:rPr lang="en-US" altLang="zh-TW" sz="1200">
                <a:latin typeface="Arial" charset="0"/>
              </a:rPr>
              <a:pPr eaLnBrk="1" hangingPunct="1"/>
              <a:t>30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520452A-CDD6-485D-8312-35EB869D0A84}" type="slidenum">
              <a:rPr lang="en-US" altLang="zh-TW" sz="1200">
                <a:latin typeface="Arial" charset="0"/>
              </a:rPr>
              <a:pPr eaLnBrk="1" hangingPunct="1"/>
              <a:t>31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60DC053-D3E0-44E1-8459-D9FB44966077}" type="slidenum">
              <a:rPr lang="en-US" altLang="zh-TW" sz="1200">
                <a:latin typeface="Arial" charset="0"/>
              </a:rPr>
              <a:pPr eaLnBrk="1" hangingPunct="1"/>
              <a:t>32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D9668E5-5475-4587-AD37-389AEC594D9A}" type="slidenum">
              <a:rPr lang="en-US" altLang="zh-TW" sz="1200">
                <a:latin typeface="Arial" charset="0"/>
              </a:rPr>
              <a:pPr eaLnBrk="1" hangingPunct="1"/>
              <a:t>33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45028FE-E408-48D9-AA4B-26E5EAB08640}" type="slidenum">
              <a:rPr lang="en-US" altLang="zh-TW" sz="1200">
                <a:latin typeface="Arial" charset="0"/>
              </a:rPr>
              <a:pPr eaLnBrk="1" hangingPunct="1"/>
              <a:t>34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2A9CB08-2F5D-4CAF-A745-07C7576727CD}" type="slidenum">
              <a:rPr lang="en-US" altLang="zh-TW" sz="1200">
                <a:latin typeface="Arial" charset="0"/>
              </a:rPr>
              <a:pPr eaLnBrk="1" hangingPunct="1"/>
              <a:t>35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4E4E268-AD81-4A43-BBAD-31CEBDD79EDB}" type="slidenum">
              <a:rPr lang="en-US" altLang="zh-TW" sz="1200">
                <a:latin typeface="Arial" charset="0"/>
              </a:rPr>
              <a:pPr eaLnBrk="1" hangingPunct="1"/>
              <a:t>36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A473475-C11C-4E9B-9EF1-A23468B2AC81}" type="slidenum">
              <a:rPr lang="en-US" altLang="zh-TW" sz="1200">
                <a:latin typeface="Arial" charset="0"/>
              </a:rPr>
              <a:pPr eaLnBrk="1" hangingPunct="1"/>
              <a:t>37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DBB1AE0F-0A4C-480B-BABD-6C0DCE2BBE51}" type="slidenum">
              <a:rPr lang="en-US" altLang="zh-TW" sz="1200">
                <a:latin typeface="Arial" charset="0"/>
              </a:rPr>
              <a:pPr eaLnBrk="1" hangingPunct="1"/>
              <a:t>38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9E7224E-DF29-4087-98F9-6B73DC4C693C}" type="slidenum">
              <a:rPr lang="en-US" altLang="zh-TW" sz="1200">
                <a:latin typeface="Arial" charset="0"/>
              </a:rPr>
              <a:pPr eaLnBrk="1" hangingPunct="1"/>
              <a:t>39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F213397A-B07F-47F3-A5DA-2D3CD149AF86}" type="slidenum">
              <a:rPr lang="en-US" altLang="zh-TW" sz="1200">
                <a:latin typeface="Arial" charset="0"/>
              </a:rPr>
              <a:pPr eaLnBrk="1" hangingPunct="1"/>
              <a:t>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CFD465C8-017E-41CB-B73C-802F3284F166}" type="slidenum">
              <a:rPr lang="en-US" altLang="zh-TW" sz="1200">
                <a:latin typeface="Arial" charset="0"/>
              </a:rPr>
              <a:pPr eaLnBrk="1" hangingPunct="1"/>
              <a:t>40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8B2BB48-87D4-4544-A9D2-7320F5B7CCA6}" type="slidenum">
              <a:rPr lang="en-US" altLang="zh-TW" sz="1200">
                <a:latin typeface="Arial" charset="0"/>
              </a:rPr>
              <a:pPr eaLnBrk="1" hangingPunct="1"/>
              <a:t>41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17EF647A-4365-45AC-B4B2-5D6CBD7221B3}" type="slidenum">
              <a:rPr lang="en-US" altLang="zh-TW" sz="1200">
                <a:latin typeface="Arial" charset="0"/>
              </a:rPr>
              <a:pPr eaLnBrk="1" hangingPunct="1"/>
              <a:t>42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C70AC7A6-09BB-4A58-A473-0A19227BA782}" type="slidenum">
              <a:rPr lang="en-US" altLang="zh-TW" sz="1200">
                <a:latin typeface="Arial" charset="0"/>
              </a:rPr>
              <a:pPr eaLnBrk="1" hangingPunct="1"/>
              <a:t>43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070FCFF-3CCF-4FDC-93BB-8AAAE99A5AF5}" type="slidenum">
              <a:rPr lang="en-US" altLang="zh-TW" sz="1200">
                <a:latin typeface="Arial" charset="0"/>
              </a:rPr>
              <a:pPr eaLnBrk="1" hangingPunct="1"/>
              <a:t>44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4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376483E-F6E9-4FC0-976C-A88FC0CD9C04}" type="slidenum">
              <a:rPr lang="en-US" altLang="zh-TW" sz="1200">
                <a:latin typeface="Arial" charset="0"/>
              </a:rPr>
              <a:pPr eaLnBrk="1" hangingPunct="1"/>
              <a:t>45</a:t>
            </a:fld>
            <a:endParaRPr lang="en-US" altLang="zh-TW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F92C27FC-ECAB-4579-9FA4-01A46548E2B3}" type="slidenum">
              <a:rPr lang="en-US" altLang="zh-TW" sz="1200">
                <a:latin typeface="Arial" charset="0"/>
              </a:rPr>
              <a:pPr eaLnBrk="1" hangingPunct="1"/>
              <a:t>46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4B063B5D-7382-4850-BD92-5E461391E9A9}" type="slidenum">
              <a:rPr lang="en-US" altLang="zh-TW" sz="1200">
                <a:latin typeface="Arial" charset="0"/>
              </a:rPr>
              <a:pPr eaLnBrk="1" hangingPunct="1"/>
              <a:t>47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9AF5652E-BE53-437F-8A70-12C690DB70C6}" type="slidenum">
              <a:rPr lang="en-US" altLang="zh-TW" sz="1200">
                <a:latin typeface="Arial" charset="0"/>
              </a:rPr>
              <a:pPr eaLnBrk="1" hangingPunct="1"/>
              <a:t>48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89FA2A2-D50B-4086-B1E5-D82E5DE4EDE5}" type="slidenum">
              <a:rPr lang="en-US" altLang="zh-TW" sz="1200">
                <a:latin typeface="Arial" charset="0"/>
              </a:rPr>
              <a:pPr eaLnBrk="1" hangingPunct="1"/>
              <a:t>49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0A1BB240-ACE2-40C8-A202-4E46474E156E}" type="slidenum">
              <a:rPr lang="en-US" altLang="zh-TW" sz="1200">
                <a:latin typeface="Arial" charset="0"/>
              </a:rPr>
              <a:pPr eaLnBrk="1" hangingPunct="1"/>
              <a:t>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C9B6E2E5-B418-4860-853E-9E87081830A1}" type="slidenum">
              <a:rPr lang="en-US" altLang="zh-TW" sz="1200">
                <a:latin typeface="Arial" charset="0"/>
              </a:rPr>
              <a:pPr eaLnBrk="1" hangingPunct="1"/>
              <a:t>50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30044AA-6300-4C6F-B7A3-057A4C69299C}" type="slidenum">
              <a:rPr lang="en-US" altLang="zh-TW" sz="1200">
                <a:latin typeface="Arial" charset="0"/>
              </a:rPr>
              <a:pPr eaLnBrk="1" hangingPunct="1"/>
              <a:t>51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32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689AECF8-15C0-4290-8639-5DDB357E9D4D}" type="slidenum">
              <a:rPr lang="en-US" altLang="zh-TW" sz="1200">
                <a:latin typeface="Arial" charset="0"/>
              </a:rPr>
              <a:pPr eaLnBrk="1" hangingPunct="1"/>
              <a:t>52</a:t>
            </a:fld>
            <a:endParaRPr lang="en-US" altLang="zh-TW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A74CDD9-2CC9-41DE-B427-AC10895BF0CA}" type="slidenum">
              <a:rPr lang="en-US" altLang="zh-TW" sz="1200">
                <a:latin typeface="Arial" charset="0"/>
              </a:rPr>
              <a:pPr eaLnBrk="1" hangingPunct="1"/>
              <a:t>53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F32F69E-8F96-4971-B4A1-538AFD92F305}" type="slidenum">
              <a:rPr lang="en-US" altLang="zh-TW" sz="1200">
                <a:latin typeface="Arial" charset="0"/>
              </a:rPr>
              <a:pPr eaLnBrk="1" hangingPunct="1"/>
              <a:t>54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BD6F1C3-2381-492F-8F41-F57F873DD140}" type="slidenum">
              <a:rPr lang="en-US" altLang="zh-TW" sz="1200">
                <a:latin typeface="Arial" charset="0"/>
              </a:rPr>
              <a:pPr eaLnBrk="1" hangingPunct="1"/>
              <a:t>55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9171EAAE-6204-4D9E-831F-26B67E78A1BF}" type="slidenum">
              <a:rPr lang="en-US" altLang="zh-TW" sz="1200">
                <a:latin typeface="Arial" charset="0"/>
              </a:rPr>
              <a:pPr eaLnBrk="1" hangingPunct="1"/>
              <a:t>56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E9AC7E9-53D9-4647-A75F-C8CFAE2073C3}" type="slidenum">
              <a:rPr lang="en-US" altLang="zh-TW" sz="1200">
                <a:latin typeface="Arial" charset="0"/>
              </a:rPr>
              <a:pPr eaLnBrk="1" hangingPunct="1"/>
              <a:t>57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E1762854-9290-4232-A6E3-7AE740D72AAD}" type="slidenum">
              <a:rPr lang="en-US" altLang="zh-TW" sz="1200">
                <a:latin typeface="Arial" charset="0"/>
              </a:rPr>
              <a:pPr eaLnBrk="1" hangingPunct="1"/>
              <a:t>58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CB2F17E2-598A-42FB-8986-54F636432086}" type="slidenum">
              <a:rPr lang="en-US" altLang="zh-TW" sz="1200">
                <a:latin typeface="Arial" charset="0"/>
              </a:rPr>
              <a:pPr eaLnBrk="1" hangingPunct="1"/>
              <a:t>59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DD9A89D-C582-45AF-9A5B-ADAE87EE83BF}" type="slidenum">
              <a:rPr lang="en-US" altLang="zh-TW" sz="1200">
                <a:latin typeface="Arial" charset="0"/>
              </a:rPr>
              <a:pPr eaLnBrk="1" hangingPunct="1"/>
              <a:t>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1A7FA328-570E-4A6A-94C4-EEC0FFF0CE0D}" type="slidenum">
              <a:rPr lang="en-US" altLang="zh-TW" sz="1200">
                <a:latin typeface="Arial" charset="0"/>
              </a:rPr>
              <a:pPr eaLnBrk="1" hangingPunct="1"/>
              <a:t>60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95BE200-62B2-40E2-9932-1E3768DB5449}" type="slidenum">
              <a:rPr lang="en-US" altLang="zh-TW" sz="1200">
                <a:latin typeface="Arial" charset="0"/>
              </a:rPr>
              <a:pPr eaLnBrk="1" hangingPunct="1"/>
              <a:t>61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43DE00D-C23D-4DBD-ACAB-AC1BA3B98CF1}" type="slidenum">
              <a:rPr lang="en-US" altLang="zh-TW" sz="1200">
                <a:latin typeface="Arial" charset="0"/>
              </a:rPr>
              <a:pPr eaLnBrk="1" hangingPunct="1"/>
              <a:t>62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EE373250-7190-4C32-8C6F-4F42F3BA1655}" type="slidenum">
              <a:rPr lang="en-US" altLang="zh-TW" sz="1200">
                <a:latin typeface="Arial" charset="0"/>
              </a:rPr>
              <a:pPr eaLnBrk="1" hangingPunct="1"/>
              <a:t>63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D68674EA-3162-484E-9866-8B317439FFF5}" type="slidenum">
              <a:rPr lang="en-US" altLang="zh-TW" sz="1200">
                <a:latin typeface="Arial" charset="0"/>
              </a:rPr>
              <a:pPr eaLnBrk="1" hangingPunct="1"/>
              <a:t>64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282D9C02-F82A-4FA2-AD39-F84CC3A6A0A8}" type="slidenum">
              <a:rPr lang="en-US" altLang="zh-TW" sz="1200">
                <a:latin typeface="Arial" charset="0"/>
              </a:rPr>
              <a:pPr eaLnBrk="1" hangingPunct="1"/>
              <a:t>65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A402BFC-6F25-4B44-A6D3-CA792F3DEF5A}" type="slidenum">
              <a:rPr lang="en-US" altLang="zh-TW" sz="1200">
                <a:latin typeface="Arial" charset="0"/>
              </a:rPr>
              <a:pPr eaLnBrk="1" hangingPunct="1"/>
              <a:t>66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D0FEDA03-586B-4923-A27B-746D6FFF8A24}" type="slidenum">
              <a:rPr lang="en-US" altLang="zh-TW" sz="1200">
                <a:latin typeface="Arial" charset="0"/>
              </a:rPr>
              <a:pPr eaLnBrk="1" hangingPunct="1"/>
              <a:t>67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EE79C591-621A-47EF-B49A-620FE2D525BC}" type="slidenum">
              <a:rPr lang="en-US" altLang="zh-TW" sz="1200">
                <a:latin typeface="Arial" charset="0"/>
              </a:rPr>
              <a:pPr eaLnBrk="1" hangingPunct="1"/>
              <a:t>68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70E20FF3-C7E9-49B0-A64C-7A40D82773E5}" type="slidenum">
              <a:rPr lang="en-US" altLang="zh-TW" sz="1200">
                <a:latin typeface="Arial" charset="0"/>
              </a:rPr>
              <a:pPr eaLnBrk="1" hangingPunct="1"/>
              <a:t>69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95FAD03D-BF0B-4F5D-99D5-70E3038A236B}" type="slidenum">
              <a:rPr lang="en-US" altLang="zh-TW" sz="1200">
                <a:latin typeface="Arial" charset="0"/>
              </a:rPr>
              <a:pPr eaLnBrk="1" hangingPunct="1"/>
              <a:t>7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5E74CE98-FA74-42E2-9E2E-97655DF77CB8}" type="slidenum">
              <a:rPr lang="en-US" altLang="zh-TW" sz="1200">
                <a:latin typeface="Arial" charset="0"/>
              </a:rPr>
              <a:pPr eaLnBrk="1" hangingPunct="1"/>
              <a:t>70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C5D40-4164-41B5-8A2C-B66BD24AEB09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03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8A2922D9-D799-47C7-9FB1-C25F18FBBBC7}" type="slidenum">
              <a:rPr lang="en-US" altLang="zh-TW" sz="1200">
                <a:latin typeface="Arial" charset="0"/>
              </a:rPr>
              <a:pPr eaLnBrk="1" hangingPunct="1"/>
              <a:t>8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D3A712FD-297C-43C0-A43A-8B56B1569FBE}" type="slidenum">
              <a:rPr lang="en-US" altLang="zh-TW" sz="1200">
                <a:latin typeface="Arial" charset="0"/>
              </a:rPr>
              <a:pPr eaLnBrk="1" hangingPunct="1"/>
              <a:t>9</a:t>
            </a:fld>
            <a:endParaRPr lang="en-US" altLang="zh-TW" sz="120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1D79-A466-46D4-BD58-FAF1E5D1C3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858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17EA950-B9A9-4975-B303-5E55AB1A3664}" type="datetimeFigureOut">
              <a:rPr lang="zh-TW" altLang="en-US" smtClean="0"/>
              <a:pPr/>
              <a:t>2011/10/28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3EF081D-5CC1-422B-9146-47B4DD0799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ea typeface="標楷體" pitchFamily="65" charset="-120"/>
              </a:rPr>
              <a:t>水生植物</a:t>
            </a:r>
            <a:r>
              <a:rPr lang="zh-TW" altLang="en-US" sz="3200" dirty="0" smtClean="0">
                <a:ea typeface="標楷體" pitchFamily="65" charset="-120"/>
              </a:rPr>
              <a:t>在台灣利用的四個階段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一、第一階段：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1970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年代以前，台灣對於水生植物的觀點</a:t>
            </a:r>
          </a:p>
          <a:p>
            <a:pPr marL="609600" indent="-609600">
              <a:buFontTx/>
              <a:buAutoNum type="arabicPeriod"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在排水渠道以物理或是化學的方法清除。</a:t>
            </a:r>
          </a:p>
          <a:p>
            <a:pPr marL="609600" indent="-609600">
              <a:buFontTx/>
              <a:buAutoNum type="arabicPeriod"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在容易沖刷的地方，以水生植物保護河床與邊坡。</a:t>
            </a:r>
          </a:p>
          <a:p>
            <a:pPr marL="609600" indent="-609600">
              <a:buFontTx/>
              <a:buAutoNum type="arabicPeriod"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種植水生植物，飼養魚類或是螺類。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1-2.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台灣的古典智慧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用植生框格工法減少河底沖刷</a:t>
            </a:r>
          </a:p>
        </p:txBody>
      </p:sp>
      <p:pic>
        <p:nvPicPr>
          <p:cNvPr id="13315" name="Picture 4" descr="用台彎古典匡格植生保護圳路避免沖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5898"/>
            <a:ext cx="6697663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0" y="6356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攝於宜蘭萬長春圳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台彎早期圳路馬早滋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412875"/>
            <a:ext cx="36718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1-2.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台灣的古典智慧</a:t>
            </a:r>
            <a:br>
              <a:rPr lang="zh-TW" altLang="en-US" sz="3200" b="1"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用馬藻植生溪床，減少沖刷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0" y="6356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攝於宜蘭內城圳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日月潭人工服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8515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1-3.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台灣原住民的古典智慧</a:t>
            </a:r>
            <a:br>
              <a:rPr lang="zh-TW" altLang="en-US" sz="3200" b="1"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利用浮島捕魚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3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攝於日月潭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03- 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0580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0825" y="419100"/>
            <a:ext cx="849788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1-3.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水生植物成為河道邊坡穩定的材料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002-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704137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50825" y="274638"/>
            <a:ext cx="85693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1-3.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用浮萍淨化都市污水，養殖金寶螺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755650" y="6345238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1993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年攝於嘉義市郊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002-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3437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50825" y="274638"/>
            <a:ext cx="86423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1-3.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以人工布袋蓮水池飼養蛙類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1991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年攝於彰化竹塘鄉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02-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488237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250825" y="274638"/>
            <a:ext cx="86423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1-3.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利用浮萍養殖半鹹淡螺類與文蛤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6237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攝於雲林崙背地區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8964613" cy="2405063"/>
          </a:xfrm>
        </p:spPr>
        <p:txBody>
          <a:bodyPr/>
          <a:lstStyle/>
          <a:p>
            <a:pPr marL="717550" indent="-717550" eaLnBrk="1" hangingPunct="1">
              <a:buFontTx/>
              <a:buNone/>
              <a:defRPr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二、第二階段：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1980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年代，台灣對水生植物的利用：</a:t>
            </a:r>
          </a:p>
          <a:p>
            <a:pPr marL="717550" indent="-717550" eaLnBrk="1" hangingPunct="1">
              <a:buFontTx/>
              <a:buAutoNum type="arabicPeriod"/>
              <a:defRPr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水生植物與優養化的關係。</a:t>
            </a:r>
          </a:p>
          <a:p>
            <a:pPr marL="717550" indent="-717550" eaLnBrk="1" hangingPunct="1">
              <a:buFontTx/>
              <a:buAutoNum type="arabicPeriod"/>
              <a:defRPr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水生植物對污水的淨化。</a:t>
            </a:r>
          </a:p>
          <a:p>
            <a:pPr marL="717550" indent="-717550" eaLnBrk="1" hangingPunct="1">
              <a:buFontTx/>
              <a:buAutoNum type="arabicPeriod"/>
              <a:defRPr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水生植物對河濱灘地的綠美化。</a:t>
            </a:r>
          </a:p>
        </p:txBody>
      </p:sp>
      <p:pic>
        <p:nvPicPr>
          <p:cNvPr id="20483" name="Picture 4" descr="003-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54371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布袋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52513"/>
            <a:ext cx="43624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0825" y="188913"/>
            <a:ext cx="849788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2-1. 1979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年台灣各縣市布袋蓮分佈比較圖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659563" y="6021388"/>
            <a:ext cx="2233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張文亮，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1979)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178550"/>
            <a:ext cx="8229600" cy="49053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000" b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中壢八角塘，布袋蓮覆蓋與防除下，水域溶氧之變化</a:t>
            </a:r>
            <a:r>
              <a:rPr lang="en-US" altLang="zh-TW" sz="2000" b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張文亮，</a:t>
            </a:r>
            <a:r>
              <a:rPr lang="en-US" altLang="zh-TW" sz="2000" b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1979)</a:t>
            </a:r>
            <a:endParaRPr lang="en-US" altLang="zh-TW" sz="4000" smtClean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836613"/>
            <a:ext cx="6480175" cy="536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9388" y="329283"/>
            <a:ext cx="8964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2-1.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布袋蓮對於水質溶氧的影響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619250" y="981075"/>
            <a:ext cx="4318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ea typeface="標楷體" pitchFamily="65" charset="-120"/>
              </a:rPr>
              <a:t>1-1. </a:t>
            </a:r>
            <a:r>
              <a:rPr lang="zh-TW" altLang="en-US" sz="3200" smtClean="0">
                <a:solidFill>
                  <a:schemeClr val="tx1"/>
                </a:solidFill>
                <a:effectLst/>
                <a:ea typeface="標楷體" pitchFamily="65" charset="-120"/>
              </a:rPr>
              <a:t>台灣早期對水生植物觀點以清除為主</a:t>
            </a:r>
          </a:p>
        </p:txBody>
      </p:sp>
      <p:pic>
        <p:nvPicPr>
          <p:cNvPr id="5123" name="Picture 3" descr="001-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72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6237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彰化秀水地區灌排圳路水生植物的清除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866775"/>
            <a:ext cx="3735388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0825" y="345976"/>
            <a:ext cx="86756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2-2. 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以油壓機濃縮布袋蓮的體積，提供飼料的再利用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348038" y="6461125"/>
            <a:ext cx="5795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曹以松、葉錦文、張文亮，</a:t>
            </a:r>
            <a:r>
              <a:rPr lang="en-US" altLang="zh-TW" b="1">
                <a:latin typeface="標楷體" pitchFamily="65" charset="-120"/>
                <a:ea typeface="標楷體" pitchFamily="65" charset="-120"/>
              </a:rPr>
              <a:t>1980)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6138"/>
            <a:ext cx="9144000" cy="1143000"/>
          </a:xfrm>
        </p:spPr>
        <p:txBody>
          <a:bodyPr/>
          <a:lstStyle/>
          <a:p>
            <a:pPr algn="l" eaLnBrk="1" hangingPunct="1"/>
            <a:r>
              <a:rPr lang="zh-TW" altLang="en-US" sz="36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布袋蓮壓榨前後之含水量與體積變化表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                         </a:t>
            </a:r>
            <a:r>
              <a:rPr lang="en-US" altLang="zh-TW" sz="20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曹以松、葉錦文、張文亮，</a:t>
            </a:r>
            <a:r>
              <a:rPr lang="en-US" altLang="zh-TW" sz="20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1979)</a:t>
            </a:r>
            <a:endParaRPr lang="en-US" altLang="zh-TW" sz="4000" smtClean="0">
              <a:solidFill>
                <a:schemeClr val="tx1"/>
              </a:solidFill>
              <a:effectLst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084888" y="5516563"/>
            <a:ext cx="28813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/>
              <a:t>註：氣乾：置於通風處</a:t>
            </a:r>
            <a:r>
              <a:rPr lang="en-US" altLang="zh-TW" sz="1400"/>
              <a:t>6</a:t>
            </a:r>
            <a:r>
              <a:rPr lang="zh-TW" altLang="en-US" sz="1400"/>
              <a:t>日。</a:t>
            </a:r>
          </a:p>
          <a:p>
            <a:pPr eaLnBrk="1" hangingPunct="1"/>
            <a:r>
              <a:rPr lang="zh-TW" altLang="en-US" sz="1400"/>
              <a:t>烘乾：</a:t>
            </a:r>
            <a:r>
              <a:rPr lang="en-US" altLang="zh-TW" sz="1400"/>
              <a:t>103℃</a:t>
            </a:r>
            <a:r>
              <a:rPr lang="zh-TW" altLang="en-US" sz="1400"/>
              <a:t>烘箱內</a:t>
            </a:r>
            <a:r>
              <a:rPr lang="en-US" altLang="zh-TW" sz="1400"/>
              <a:t>24</a:t>
            </a:r>
            <a:r>
              <a:rPr lang="zh-TW" altLang="en-US" sz="1400"/>
              <a:t>小時。</a:t>
            </a:r>
          </a:p>
          <a:p>
            <a:pPr eaLnBrk="1" hangingPunct="1"/>
            <a:r>
              <a:rPr lang="zh-TW" altLang="en-US" sz="1400"/>
              <a:t>壓榨：</a:t>
            </a:r>
            <a:r>
              <a:rPr lang="en-US" altLang="zh-TW" sz="1400"/>
              <a:t>22kg/cm</a:t>
            </a:r>
            <a:r>
              <a:rPr lang="en-US" altLang="zh-TW" sz="1400" baseline="30000"/>
              <a:t>2</a:t>
            </a:r>
            <a:r>
              <a:rPr lang="zh-TW" altLang="en-US" sz="1400"/>
              <a:t>壓力下</a:t>
            </a:r>
            <a:r>
              <a:rPr lang="en-US" altLang="zh-TW" sz="1400"/>
              <a:t>40</a:t>
            </a:r>
            <a:r>
              <a:rPr lang="zh-TW" altLang="en-US" sz="1400"/>
              <a:t>秒。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5775"/>
            <a:ext cx="9144000" cy="1143000"/>
          </a:xfrm>
          <a:noFill/>
        </p:spPr>
        <p:txBody>
          <a:bodyPr anchorCtr="0">
            <a:normAutofit fontScale="90000"/>
          </a:bodyPr>
          <a:lstStyle/>
          <a:p>
            <a:pPr algn="l"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布袋蓮與各組織體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各單位壓力時之總脫水百分率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                      </a:t>
            </a:r>
            <a:r>
              <a:rPr lang="en-US" altLang="zh-TW" sz="24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曹以松、葉錦文、張文亮，</a:t>
            </a:r>
            <a:r>
              <a:rPr lang="en-US" altLang="zh-TW" sz="24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1979)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695575"/>
            <a:ext cx="8893175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50825" y="274638"/>
            <a:ext cx="8569325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984250" indent="-984250"/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2-3. 1978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年，台南新化畜牧改良場開始研究布袋蓮對於豬糞尿污水中氮的去除，並研究其在堆肥上的果效。</a:t>
            </a:r>
          </a:p>
        </p:txBody>
      </p:sp>
      <p:pic>
        <p:nvPicPr>
          <p:cNvPr id="26627" name="Picture 10" descr="5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05038"/>
            <a:ext cx="6048375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296988"/>
          </a:xfrm>
        </p:spPr>
        <p:txBody>
          <a:bodyPr/>
          <a:lstStyle/>
          <a:p>
            <a:pPr marL="182563" indent="-182563"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2-4.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在河濱灘地種植水生植物，增加灘地綠化，減少沖刷，增加景觀之美</a:t>
            </a:r>
          </a:p>
        </p:txBody>
      </p:sp>
      <p:pic>
        <p:nvPicPr>
          <p:cNvPr id="27651" name="Picture 5" descr="003- 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62138"/>
            <a:ext cx="6913563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49580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三、第三階段：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1990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年代，對於水生植物的利用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用草溝草帶做非點源污染的截流。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天然溼地的保育。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稀有水生植物的保育。</a:t>
            </a:r>
          </a:p>
          <a:p>
            <a:pPr marL="609600" indent="-609600" eaLnBrk="1" hangingPunct="1">
              <a:buFontTx/>
              <a:buNone/>
              <a:defRPr/>
            </a:pPr>
            <a:endParaRPr lang="en-US" altLang="zh-TW" smtClean="0"/>
          </a:p>
        </p:txBody>
      </p:sp>
      <p:pic>
        <p:nvPicPr>
          <p:cNvPr id="28675" name="Picture 5" descr="宜蘭水生植物淨化污水"/>
          <p:cNvPicPr>
            <a:picLocks noChangeAspect="1" noChangeArrowheads="1"/>
          </p:cNvPicPr>
          <p:nvPr/>
        </p:nvPicPr>
        <p:blipFill>
          <a:blip r:embed="rId3" cstate="print">
            <a:lum bright="4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44640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臺北翡翠水庫茶園非點原污染植生傑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6227763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3-1.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水生植物植生對於非點源污染的截流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0" y="6092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攝於翡翠水庫金瓜寮溪畔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9144000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渡南橋人工濕地非點源污染去除效果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開卡蘆保護水庫邊坡減少沖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52927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341313"/>
            <a:ext cx="8642350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3-1.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河川上游邊坡植生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開卡蘆減少非點源懸浮顆粒濃度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0" y="5949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攝於翡翠水庫上游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3-2.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以植生作為天然溼地的保育</a:t>
            </a:r>
          </a:p>
        </p:txBody>
      </p:sp>
      <p:pic>
        <p:nvPicPr>
          <p:cNvPr id="32771" name="Picture 3" descr="水稻田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7272337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1990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年代初期，關渡自然保護公園污染的狀況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1-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162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0" y="6021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彰化鹿港地區水路清除水生植物，避免洪患時期淤塞排水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3-2.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以植生作為天然溼地的保育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0" y="6308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1990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年代初期，關渡自然保護公園污水流入的狀況</a:t>
            </a:r>
          </a:p>
        </p:txBody>
      </p:sp>
      <p:pic>
        <p:nvPicPr>
          <p:cNvPr id="33796" name="Picture 6" descr="水稻田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33083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95288" y="347663"/>
            <a:ext cx="8497887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關渡自然公園復育後環境的改善</a:t>
            </a:r>
          </a:p>
        </p:txBody>
      </p:sp>
      <p:pic>
        <p:nvPicPr>
          <p:cNvPr id="34819" name="Picture 3" descr="003- 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1663"/>
            <a:ext cx="464343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003- 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45370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04- 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49275"/>
            <a:ext cx="4270375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50825" y="419100"/>
            <a:ext cx="3529013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關渡自然公園的植生，以攔截水道。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04-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74898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50825" y="419100"/>
            <a:ext cx="849788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關渡自然公園的植生調查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004- 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12946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50825" y="419100"/>
            <a:ext cx="849788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關渡自然公園的植生與水域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水生植物成為水雞的孵卵所在</a:t>
            </a:r>
          </a:p>
        </p:txBody>
      </p:sp>
      <p:pic>
        <p:nvPicPr>
          <p:cNvPr id="38915" name="Picture 5" descr="DSC0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408737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2411413" y="62372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攝於嘉義中洋子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03- 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6985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50825" y="419100"/>
            <a:ext cx="849788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生態保育的成果－候鳥增加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3-3.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南仁湖的稀有水生保育植物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龍骨瓣莕菜</a:t>
            </a:r>
          </a:p>
        </p:txBody>
      </p:sp>
      <p:pic>
        <p:nvPicPr>
          <p:cNvPr id="40963" name="Picture 5" descr="003- 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580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29600" cy="449580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四、第四階段：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2000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年初期，對於水生植物的應用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水生植物應用於草溝草帶，對水質的淨化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水生植物應用於人工濕地，對水質的淨化與生態棲地的復育。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水生植物應用於人工浮島。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天然棲地水生植物的保育。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以水生植物營建生物廊道。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5538"/>
            <a:ext cx="9144000" cy="652462"/>
          </a:xfrm>
        </p:spPr>
        <p:txBody>
          <a:bodyPr/>
          <a:lstStyle/>
          <a:p>
            <a:pPr algn="l" eaLnBrk="1" hangingPunct="1"/>
            <a:r>
              <a:rPr lang="zh-TW" altLang="en-US" sz="2400" b="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台中縣大里橋上游，大里溪及頭汴坑溪草溝</a:t>
            </a:r>
          </a:p>
        </p:txBody>
      </p:sp>
      <p:pic>
        <p:nvPicPr>
          <p:cNvPr id="43011" name="Picture 3" descr="草溝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309813"/>
            <a:ext cx="50387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草溝1 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4457" b="17789"/>
          <a:stretch>
            <a:fillRect/>
          </a:stretch>
        </p:blipFill>
        <p:spPr bwMode="auto">
          <a:xfrm>
            <a:off x="174625" y="981075"/>
            <a:ext cx="36766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4-1.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水生植物應用於草溝草帶，對水質的淨化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96975"/>
            <a:ext cx="3898900" cy="3816350"/>
          </a:xfrm>
        </p:spPr>
        <p:txBody>
          <a:bodyPr/>
          <a:lstStyle/>
          <a:p>
            <a:pPr algn="l" eaLnBrk="1" hangingPunct="1"/>
            <a:r>
              <a:rPr lang="zh-TW" altLang="en-US" sz="3600" smtClean="0">
                <a:solidFill>
                  <a:schemeClr val="tx1"/>
                </a:solidFill>
                <a:effectLst/>
                <a:ea typeface="標楷體" pitchFamily="65" charset="-120"/>
              </a:rPr>
              <a:t>早期理想的渠道－沒有任何水生植物</a:t>
            </a:r>
          </a:p>
        </p:txBody>
      </p:sp>
      <p:pic>
        <p:nvPicPr>
          <p:cNvPr id="7171" name="Picture 3" descr="001-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173538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4-1.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水生植物應用於草溝草帶，對水質的淨化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0" y="242093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台中縣大里橋上游，大里溪及頭汴坑溪草溝</a:t>
            </a: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/>
          <a:stretch>
            <a:fillRect/>
          </a:stretch>
        </p:blipFill>
        <p:spPr bwMode="auto">
          <a:xfrm>
            <a:off x="1331913" y="3141663"/>
            <a:ext cx="65532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6216650" y="4060825"/>
            <a:ext cx="696913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b="1">
                <a:latin typeface="Times New Roman" pitchFamily="18" charset="0"/>
              </a:rPr>
              <a:t>(kg/day)</a:t>
            </a: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5449888" y="4070350"/>
            <a:ext cx="696912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00" b="1">
                <a:latin typeface="Times New Roman" pitchFamily="18" charset="0"/>
              </a:rPr>
              <a:t>(kg/day)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162675"/>
            <a:ext cx="8229600" cy="3619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樣桶配置與該區域簡圖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陳江河繪製，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2005)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9144000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0350"/>
            <a:ext cx="4427538" cy="2133600"/>
            <a:chOff x="0" y="0"/>
            <a:chExt cx="2349" cy="114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" cy="1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0"/>
              <a:ext cx="1374" cy="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荷包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802640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人工濕地空照圖－嘉義荷包嶼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舊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3423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人工濕地空照圖－高雄舊鐵橋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彰化南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7200900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人工濕地空照圖－彰化洋仔厝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人工濕地污染去除率與去除效益</a:t>
            </a:r>
          </a:p>
        </p:txBody>
      </p:sp>
      <p:pic>
        <p:nvPicPr>
          <p:cNvPr id="49155" name="Picture 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91440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7450" y="6162675"/>
            <a:ext cx="6862763" cy="4349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台大安康農場人工浮島配置圖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陳江河繪製，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2005)</a:t>
            </a:r>
          </a:p>
        </p:txBody>
      </p:sp>
      <p:pic>
        <p:nvPicPr>
          <p:cNvPr id="50179" name="Picture 3" descr="剪輯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6570663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260350"/>
            <a:ext cx="23161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DSCN6686 (Large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2303463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浮島繪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938"/>
            <a:ext cx="7056437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香蒲</a:t>
            </a:r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燈心草混合栽種生長曲線圖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25538"/>
            <a:ext cx="5472113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20650" y="2349500"/>
          <a:ext cx="329882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6" name="Equation" r:id="rId5" imgW="1854200" imgH="508000" progId="">
                  <p:embed/>
                </p:oleObj>
              </mc:Choice>
              <mc:Fallback>
                <p:oleObj name="Equation" r:id="rId5" imgW="1854200" imgH="508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2349500"/>
                        <a:ext cx="3298825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144463" y="3573463"/>
          <a:ext cx="3275012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7" name="Equation" r:id="rId7" imgW="1943100" imgH="508000" progId="">
                  <p:embed/>
                </p:oleObj>
              </mc:Choice>
              <mc:Fallback>
                <p:oleObj name="Equation" r:id="rId7" imgW="1943100" imgH="5080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3573463"/>
                        <a:ext cx="3275012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4-4.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宜蘭雙連埤天然浮島的復育</a:t>
            </a:r>
          </a:p>
        </p:txBody>
      </p:sp>
      <p:pic>
        <p:nvPicPr>
          <p:cNvPr id="53251" name="Picture 5" descr="宜蘭雙連皮天然服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8324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3889375" cy="5314950"/>
          </a:xfrm>
        </p:spPr>
        <p:txBody>
          <a:bodyPr/>
          <a:lstStyle/>
          <a:p>
            <a:pPr algn="l" eaLnBrk="1" hangingPunct="1"/>
            <a:r>
              <a:rPr lang="zh-TW" altLang="en-US" sz="36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基隆河布袋蓮植生</a:t>
            </a:r>
            <a:br>
              <a:rPr lang="zh-TW" altLang="en-US" sz="36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，後來以化學殺草劑移除。</a:t>
            </a:r>
          </a:p>
        </p:txBody>
      </p:sp>
      <p:pic>
        <p:nvPicPr>
          <p:cNvPr id="8195" name="Picture 3" descr="001- 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331788"/>
            <a:ext cx="441483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4-4.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宜蘭雙連埤天然浮島的保育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去除水中草魚</a:t>
            </a:r>
          </a:p>
        </p:txBody>
      </p:sp>
      <p:pic>
        <p:nvPicPr>
          <p:cNvPr id="54275" name="Picture 5" descr="宜蘭雙連皮人工服倒保護宜儲水中草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08138"/>
            <a:ext cx="6364288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3嘉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-3224" r="9673" b="1074"/>
          <a:stretch>
            <a:fillRect/>
          </a:stretch>
        </p:blipFill>
        <p:spPr bwMode="auto">
          <a:xfrm>
            <a:off x="0" y="0"/>
            <a:ext cx="280193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>
          <a:xfrm>
            <a:off x="3924300" y="115888"/>
            <a:ext cx="4762500" cy="1143000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近代不同形式的人工島</a:t>
            </a:r>
          </a:p>
        </p:txBody>
      </p:sp>
      <p:pic>
        <p:nvPicPr>
          <p:cNvPr id="55300" name="Picture 4" descr="0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r="8330"/>
          <a:stretch>
            <a:fillRect/>
          </a:stretch>
        </p:blipFill>
        <p:spPr bwMode="auto">
          <a:xfrm>
            <a:off x="0" y="3811588"/>
            <a:ext cx="39243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628775"/>
            <a:ext cx="25193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阿美族在池塘裡的捕魚結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1138"/>
            <a:ext cx="3779837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鯉魚潭生態浮島</a:t>
            </a:r>
          </a:p>
        </p:txBody>
      </p:sp>
      <p:pic>
        <p:nvPicPr>
          <p:cNvPr id="56323" name="Picture 5" descr="DSCF33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8675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003-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"/>
          <a:stretch>
            <a:fillRect/>
          </a:stretch>
        </p:blipFill>
        <p:spPr bwMode="auto">
          <a:xfrm>
            <a:off x="971550" y="1268413"/>
            <a:ext cx="727392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50825" y="274638"/>
            <a:ext cx="86423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4-5. 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水生植物提供蛙類棲息的遮蔽</a:t>
            </a:r>
            <a:r>
              <a:rPr lang="en-US" altLang="zh-TW" sz="28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小尺度</a:t>
            </a:r>
            <a:r>
              <a:rPr lang="en-US" altLang="zh-TW" sz="32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003-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1800"/>
            <a:ext cx="429577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250825" y="274638"/>
            <a:ext cx="38893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US" altLang="zh-TW" sz="3600" b="1">
                <a:latin typeface="標楷體" pitchFamily="65" charset="-120"/>
                <a:ea typeface="標楷體" pitchFamily="65" charset="-120"/>
              </a:rPr>
              <a:t>4-5. </a:t>
            </a:r>
            <a:br>
              <a:rPr lang="en-US" altLang="zh-TW" sz="3600" b="1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水生植物提供水蠆由水中至空中孵化的管道</a:t>
            </a:r>
            <a:r>
              <a:rPr lang="en-US" altLang="zh-TW" sz="36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小尺度</a:t>
            </a:r>
            <a:r>
              <a:rPr lang="en-US" altLang="zh-TW" sz="36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CIMG05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4-5.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南投國道六號水域植生提供魚類的生物廊道</a:t>
            </a:r>
          </a:p>
        </p:txBody>
      </p:sp>
      <p:pic>
        <p:nvPicPr>
          <p:cNvPr id="59396" name="Picture 4" descr="CIMG05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/>
          <a:stretch>
            <a:fillRect/>
          </a:stretch>
        </p:blipFill>
        <p:spPr bwMode="auto">
          <a:xfrm>
            <a:off x="4716463" y="3068638"/>
            <a:ext cx="442753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2843213" y="1773238"/>
            <a:ext cx="1835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b="1">
                <a:ea typeface="標楷體" pitchFamily="65" charset="-120"/>
              </a:rPr>
              <a:t>台灣白魚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溼地植栽成為近代建築的景觀</a:t>
            </a:r>
          </a:p>
        </p:txBody>
      </p:sp>
      <p:pic>
        <p:nvPicPr>
          <p:cNvPr id="60419" name="Picture 5" descr="DSC001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19283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40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攝於台南麻豆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114925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zh-TW" altLang="en-US" smtClean="0">
                <a:ea typeface="標楷體" pitchFamily="65" charset="-120"/>
              </a:rPr>
              <a:t>五、面對的幾個爭議問題：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人工濕地與水生植物營造天然棲地，是否耐洪水沖刷？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水生植物滋生是否導致環境衛生的問題？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稀有水生植物的棲地應否有人工復育？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水生植物群落的監測，與作環境品質的遙控。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5-1.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臺北新海橋人工溼地洪水沖刷後</a:t>
            </a:r>
          </a:p>
        </p:txBody>
      </p:sp>
      <p:pic>
        <p:nvPicPr>
          <p:cNvPr id="62467" name="Picture 4" descr="臺北新海橋人工溼地洪水沖刷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84313"/>
            <a:ext cx="6183313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5-1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臺北新海橋人工溼地洪水沖刷後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挺水性植物香蒲依然存在</a:t>
            </a:r>
          </a:p>
        </p:txBody>
      </p:sp>
      <p:pic>
        <p:nvPicPr>
          <p:cNvPr id="63491" name="Picture 7" descr="臺北新海橋人工溼地洪水後挺水性植物抗沖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192838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001- 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14425"/>
            <a:ext cx="727392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250825" y="274638"/>
            <a:ext cx="85693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水生植物大萍茂密生長－降低溶氧，魚類死亡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0" y="6381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攝於宜蘭地區美福排水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90538"/>
            <a:ext cx="9144000" cy="706437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5-1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洪水過後，水生植物依然可以再群聚生長</a:t>
            </a:r>
          </a:p>
        </p:txBody>
      </p:sp>
      <p:pic>
        <p:nvPicPr>
          <p:cNvPr id="64515" name="Picture 5" descr="新海橋人工溼地實驗狀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6246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6762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ea typeface="標楷體" pitchFamily="65" charset="-120"/>
              </a:rPr>
              <a:t>答案是肯定的。尤其是挺水性植物。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6983412" cy="1143000"/>
          </a:xfrm>
        </p:spPr>
        <p:txBody>
          <a:bodyPr/>
          <a:lstStyle/>
          <a:p>
            <a:pPr algn="l"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人工濕地與水生植物營造天然棲地，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是否耐洪水沖刷？</a:t>
            </a:r>
          </a:p>
        </p:txBody>
      </p:sp>
      <p:pic>
        <p:nvPicPr>
          <p:cNvPr id="65540" name="Picture 5" descr="004- 005"/>
          <p:cNvPicPr>
            <a:picLocks noChangeAspect="1" noChangeArrowheads="1"/>
          </p:cNvPicPr>
          <p:nvPr/>
        </p:nvPicPr>
        <p:blipFill>
          <a:blip r:embed="rId3" cstate="print">
            <a:lum bright="3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1"/>
          <a:stretch>
            <a:fillRect/>
          </a:stretch>
        </p:blipFill>
        <p:spPr bwMode="auto">
          <a:xfrm>
            <a:off x="5580063" y="2781300"/>
            <a:ext cx="27320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5-2.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水生植物滋生是否導致環境衛生的問題？</a:t>
            </a:r>
          </a:p>
        </p:txBody>
      </p:sp>
      <p:pic>
        <p:nvPicPr>
          <p:cNvPr id="66563" name="Picture 5" descr="水生植物重生蚊子滋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54208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32088"/>
            <a:ext cx="8893175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908050"/>
            <a:ext cx="9144000" cy="1079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新海橋人工濕地水文、水質因子</a:t>
            </a:r>
            <a:b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與蚊子幼蟲密度之關係</a:t>
            </a:r>
            <a:r>
              <a:rPr lang="zh-TW" altLang="en-US" sz="4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水生植物滋生是否導致環境衛生的問題？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248150"/>
          </a:xfrm>
        </p:spPr>
        <p:txBody>
          <a:bodyPr/>
          <a:lstStyle/>
          <a:p>
            <a:pPr marL="449263" indent="-449263" eaLnBrk="1" hangingPunct="1">
              <a:defRPr/>
            </a:pPr>
            <a:r>
              <a:rPr lang="zh-TW" altLang="en-US" smtClean="0">
                <a:ea typeface="標楷體" pitchFamily="65" charset="-120"/>
              </a:rPr>
              <a:t>答案是肯定的。因此水生植物需要定期移除，長期維護。</a:t>
            </a:r>
          </a:p>
        </p:txBody>
      </p:sp>
      <p:pic>
        <p:nvPicPr>
          <p:cNvPr id="68612" name="Picture 4" descr="美化用"/>
          <p:cNvPicPr>
            <a:picLocks noChangeAspect="1" noChangeArrowheads="1"/>
          </p:cNvPicPr>
          <p:nvPr/>
        </p:nvPicPr>
        <p:blipFill>
          <a:blip r:embed="rId3" cstate="print">
            <a:lum bright="44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13100"/>
            <a:ext cx="4487863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5-3.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稀有水生植物的棲地應否有人工復育？</a:t>
            </a:r>
          </a:p>
        </p:txBody>
      </p:sp>
      <p:pic>
        <p:nvPicPr>
          <p:cNvPr id="69635" name="Picture 4" descr="DSC01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DSC01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00338"/>
            <a:ext cx="5580062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395288" y="4581525"/>
            <a:ext cx="2663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復育前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5364163" y="2189163"/>
            <a:ext cx="2592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ea typeface="標楷體" pitchFamily="65" charset="-120"/>
              </a:rPr>
              <a:t>復育後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陽明山夢幻湖水韭保護區水生植物機率分佈</a:t>
            </a:r>
          </a:p>
        </p:txBody>
      </p:sp>
      <p:pic>
        <p:nvPicPr>
          <p:cNvPr id="70659" name="Chart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75453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5-3.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稀有水生植物的棲地應否有人工復育？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pPr marL="358775" indent="-358775" eaLnBrk="1" hangingPunct="1">
              <a:tabLst>
                <a:tab pos="538163" algn="l"/>
              </a:tabLst>
              <a:defRPr/>
            </a:pPr>
            <a:r>
              <a:rPr lang="zh-TW" altLang="en-US" smtClean="0">
                <a:ea typeface="標楷體" pitchFamily="65" charset="-120"/>
              </a:rPr>
              <a:t>答案是肯定的。人為的因素破壞天然的棲地，人類就應該有責任將自己所破壞的棲地給予復育。</a:t>
            </a:r>
          </a:p>
        </p:txBody>
      </p:sp>
      <p:pic>
        <p:nvPicPr>
          <p:cNvPr id="71684" name="Picture 4" descr="美化用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365500"/>
            <a:ext cx="3736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 marL="838200" indent="-838200"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5-4.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水生植物群落的監測與作環境品質的遙控。</a:t>
            </a:r>
          </a:p>
        </p:txBody>
      </p:sp>
      <p:pic>
        <p:nvPicPr>
          <p:cNvPr id="72707" name="Picture 4" descr="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3548062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 descr="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47662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8" descr="台大安康農場植生多樣性"/>
          <p:cNvPicPr>
            <a:picLocks noChangeAspect="1" noChangeArrowheads="1"/>
          </p:cNvPicPr>
          <p:nvPr/>
        </p:nvPicPr>
        <p:blipFill>
          <a:blip r:embed="rId3" cstate="print">
            <a:lum bright="48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713787" cy="1143000"/>
          </a:xfrm>
        </p:spPr>
        <p:txBody>
          <a:bodyPr/>
          <a:lstStyle/>
          <a:p>
            <a:pPr eaLnBrk="1" hangingPunct="1"/>
            <a:r>
              <a:rPr lang="en-US" altLang="zh-TW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5-4. </a:t>
            </a:r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水生植物群落的監測與作環境品質的遙控</a:t>
            </a:r>
          </a:p>
        </p:txBody>
      </p:sp>
      <p:graphicFrame>
        <p:nvGraphicFramePr>
          <p:cNvPr id="290835" name="Group 19"/>
          <p:cNvGraphicFramePr>
            <a:graphicFrameLocks noGrp="1"/>
          </p:cNvGraphicFramePr>
          <p:nvPr>
            <p:ph idx="1"/>
          </p:nvPr>
        </p:nvGraphicFramePr>
        <p:xfrm>
          <a:off x="2771775" y="2708275"/>
          <a:ext cx="3744913" cy="1108075"/>
        </p:xfrm>
        <a:graphic>
          <a:graphicData uri="http://schemas.openxmlformats.org/drawingml/2006/table">
            <a:tbl>
              <a:tblPr/>
              <a:tblGrid>
                <a:gridCol w="2376488"/>
                <a:gridCol w="136842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電腦辨識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平均正確率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82.22%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001- 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760"/>
            <a:ext cx="7129463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50825" y="491332"/>
            <a:ext cx="864235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布袋蓮充滿排水道</a:t>
            </a:r>
            <a:br>
              <a:rPr lang="zh-TW" altLang="en-US" sz="28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建造懸臂式橋樑以免橋被布袋蓮阻斷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042988" y="6308725"/>
            <a:ext cx="727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攝於彰化埔鹽地區排水路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642350" cy="3240087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水生植物在能源上的使用。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kumimoji="0" lang="zh-TW" altLang="en-US" smtClean="0">
                <a:ea typeface="標楷體" pitchFamily="65" charset="-120"/>
              </a:rPr>
              <a:t>不同</a:t>
            </a:r>
            <a:r>
              <a:rPr lang="zh-TW" altLang="en-US" smtClean="0">
                <a:ea typeface="標楷體" pitchFamily="65" charset="-120"/>
              </a:rPr>
              <a:t>種水生植物在水質淨化能力的比較。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不同種水生植物在渠道營建魚貝類棲地。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zh-TW" altLang="en-US" smtClean="0">
                <a:ea typeface="標楷體" pitchFamily="65" charset="-120"/>
              </a:rPr>
              <a:t>海濱耐鹽水生殖物對於氣候變遷緩衝區的營造等。</a:t>
            </a:r>
          </a:p>
        </p:txBody>
      </p:sp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0" y="83661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TW" altLang="en-US" sz="3200">
                <a:effectLst>
                  <a:outerShdw blurRad="38100" dist="38100" dir="2700000" algn="tl">
                    <a:srgbClr val="FFFFFF"/>
                  </a:outerShdw>
                </a:effectLst>
                <a:ea typeface="標楷體" pitchFamily="65" charset="-120"/>
              </a:rPr>
              <a:t>六、台灣對於水生植物的利用，未來問題的前瞻。</a:t>
            </a:r>
            <a:endParaRPr lang="zh-TW" altLang="en-US" sz="3200">
              <a:ea typeface="標楷體" pitchFamily="65" charset="-120"/>
            </a:endParaRPr>
          </a:p>
        </p:txBody>
      </p:sp>
      <p:pic>
        <p:nvPicPr>
          <p:cNvPr id="74756" name="Picture 5" descr="邊坡植生與溼地共構雞南山生態工程"/>
          <p:cNvPicPr>
            <a:picLocks noChangeAspect="1" noChangeArrowheads="1"/>
          </p:cNvPicPr>
          <p:nvPr/>
        </p:nvPicPr>
        <p:blipFill>
          <a:blip r:embed="rId3" cstate="print">
            <a:lum bright="34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4184650"/>
            <a:ext cx="349091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濕地邊永遠的帥哥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 descr="H:\生態工程導論\PPT\新增資料夾 (2)\IMG_9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1306"/>
            <a:ext cx="8099971" cy="539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001- 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40022"/>
            <a:ext cx="4368800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50825" y="274638"/>
            <a:ext cx="38893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二重沼澤區布袋蓮茂密，蚊蟲滋生，排水不良。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早期阿公店水庫淤積水生植物滋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099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smtClean="0"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rPr>
              <a:t>水庫淤積導致水生植物密生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0" y="6237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400">
                <a:ea typeface="標楷體" pitchFamily="65" charset="-120"/>
              </a:rPr>
              <a:t>攝於阿公店水庫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佈景主題1">
  <a:themeElements>
    <a:clrScheme name="清晰度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清晰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379</TotalTime>
  <Words>1297</Words>
  <Application>Microsoft Office PowerPoint</Application>
  <PresentationFormat>如螢幕大小 (4:3)</PresentationFormat>
  <Paragraphs>200</Paragraphs>
  <Slides>71</Slides>
  <Notes>71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73" baseType="lpstr">
      <vt:lpstr>佈景主題1</vt:lpstr>
      <vt:lpstr>Equation</vt:lpstr>
      <vt:lpstr>水生植物在台灣利用的四個階段</vt:lpstr>
      <vt:lpstr>1-1. 台灣早期對水生植物觀點以清除為主</vt:lpstr>
      <vt:lpstr>PowerPoint 簡報</vt:lpstr>
      <vt:lpstr>早期理想的渠道－沒有任何水生植物</vt:lpstr>
      <vt:lpstr>基隆河布袋蓮植生 ，後來以化學殺草劑移除。</vt:lpstr>
      <vt:lpstr>PowerPoint 簡報</vt:lpstr>
      <vt:lpstr>PowerPoint 簡報</vt:lpstr>
      <vt:lpstr>PowerPoint 簡報</vt:lpstr>
      <vt:lpstr>水庫淤積導致水生植物密生</vt:lpstr>
      <vt:lpstr>1-2. 台灣的古典智慧 用植生框格工法減少河底沖刷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中壢八角塘，布袋蓮覆蓋與防除下，水域溶氧之變化(張文亮，1979)</vt:lpstr>
      <vt:lpstr>PowerPoint 簡報</vt:lpstr>
      <vt:lpstr>布袋蓮壓榨前後之含水量與體積變化表                          (曹以松、葉錦文、張文亮，1979)</vt:lpstr>
      <vt:lpstr>布袋蓮與各組織體 各單位壓力時之總脫水百分率                       (曹以松、葉錦文、張文亮，1979)</vt:lpstr>
      <vt:lpstr>PowerPoint 簡報</vt:lpstr>
      <vt:lpstr>2-4. 在河濱灘地種植水生植物，增加灘地綠化，減少沖刷，增加景觀之美</vt:lpstr>
      <vt:lpstr>PowerPoint 簡報</vt:lpstr>
      <vt:lpstr>3-1. 水生植物植生對於非點源污染的截流</vt:lpstr>
      <vt:lpstr>渡南橋人工濕地非點源污染去除效果</vt:lpstr>
      <vt:lpstr>3-1. 河川上游邊坡植生 開卡蘆減少非點源懸浮顆粒濃度</vt:lpstr>
      <vt:lpstr>3-2. 以植生作為天然溼地的保育</vt:lpstr>
      <vt:lpstr>3-2. 以植生作為天然溼地的保育</vt:lpstr>
      <vt:lpstr>PowerPoint 簡報</vt:lpstr>
      <vt:lpstr>PowerPoint 簡報</vt:lpstr>
      <vt:lpstr>PowerPoint 簡報</vt:lpstr>
      <vt:lpstr>PowerPoint 簡報</vt:lpstr>
      <vt:lpstr>水生植物成為水雞的孵卵所在</vt:lpstr>
      <vt:lpstr>PowerPoint 簡報</vt:lpstr>
      <vt:lpstr>3-3. 南仁湖的稀有水生保育植物 龍骨瓣莕菜</vt:lpstr>
      <vt:lpstr>PowerPoint 簡報</vt:lpstr>
      <vt:lpstr>台中縣大里橋上游，大里溪及頭汴坑溪草溝</vt:lpstr>
      <vt:lpstr>4-1. 水生植物應用於草溝草帶，對水質的淨化</vt:lpstr>
      <vt:lpstr>PowerPoint 簡報</vt:lpstr>
      <vt:lpstr>人工濕地空照圖－嘉義荷包嶼</vt:lpstr>
      <vt:lpstr>PowerPoint 簡報</vt:lpstr>
      <vt:lpstr>PowerPoint 簡報</vt:lpstr>
      <vt:lpstr>人工濕地污染去除率與去除效益</vt:lpstr>
      <vt:lpstr>PowerPoint 簡報</vt:lpstr>
      <vt:lpstr>PowerPoint 簡報</vt:lpstr>
      <vt:lpstr>香蒲-燈心草混合栽種生長曲線圖</vt:lpstr>
      <vt:lpstr>4-4. 宜蘭雙連埤天然浮島的復育</vt:lpstr>
      <vt:lpstr>4-4. 宜蘭雙連埤天然浮島的保育 去除水中草魚</vt:lpstr>
      <vt:lpstr>近代不同形式的人工島</vt:lpstr>
      <vt:lpstr>鯉魚潭生態浮島</vt:lpstr>
      <vt:lpstr>PowerPoint 簡報</vt:lpstr>
      <vt:lpstr>PowerPoint 簡報</vt:lpstr>
      <vt:lpstr>4-5. 南投國道六號水域植生提供魚類的生物廊道</vt:lpstr>
      <vt:lpstr>溼地植栽成為近代建築的景觀</vt:lpstr>
      <vt:lpstr>PowerPoint 簡報</vt:lpstr>
      <vt:lpstr>5-1. 臺北新海橋人工溼地洪水沖刷後</vt:lpstr>
      <vt:lpstr>5-1 臺北新海橋人工溼地洪水沖刷後 挺水性植物香蒲依然存在</vt:lpstr>
      <vt:lpstr>5-1 洪水過後，水生植物依然可以再群聚生長</vt:lpstr>
      <vt:lpstr>人工濕地與水生植物營造天然棲地， 是否耐洪水沖刷？</vt:lpstr>
      <vt:lpstr>5-2. 水生植物滋生是否導致環境衛生的問題？</vt:lpstr>
      <vt:lpstr>新海橋人工濕地水文、水質因子 與蚊子幼蟲密度之關係 </vt:lpstr>
      <vt:lpstr>水生植物滋生是否導致環境衛生的問題？</vt:lpstr>
      <vt:lpstr>5-3. 稀有水生植物的棲地應否有人工復育？</vt:lpstr>
      <vt:lpstr>陽明山夢幻湖水韭保護區水生植物機率分佈</vt:lpstr>
      <vt:lpstr>5-3. 稀有水生植物的棲地應否有人工復育？</vt:lpstr>
      <vt:lpstr>5-4. 水生植物群落的監測與作環境品質的遙控。</vt:lpstr>
      <vt:lpstr>5-4. 水生植物群落的監測與作環境品質的遙控</vt:lpstr>
      <vt:lpstr>PowerPoint 簡報</vt:lpstr>
      <vt:lpstr>濕地邊永遠的帥哥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在水生植物找到解決問題的關鍵</dc:title>
  <dc:creator>Wenlian</dc:creator>
  <cp:lastModifiedBy>Wenlian</cp:lastModifiedBy>
  <cp:revision>41</cp:revision>
  <dcterms:created xsi:type="dcterms:W3CDTF">2011-10-19T04:55:13Z</dcterms:created>
  <dcterms:modified xsi:type="dcterms:W3CDTF">2011-10-28T08:03:34Z</dcterms:modified>
</cp:coreProperties>
</file>